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0" r:id="rId5"/>
    <p:sldId id="261" r:id="rId6"/>
    <p:sldId id="262" r:id="rId7"/>
    <p:sldId id="263" r:id="rId8"/>
    <p:sldId id="267" r:id="rId9"/>
    <p:sldId id="268" r:id="rId10"/>
    <p:sldId id="264" r:id="rId11"/>
    <p:sldId id="265" r:id="rId12"/>
    <p:sldId id="266"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99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2.xml.rels><?xml version="1.0" encoding="UTF-8" standalone="yes"?>
<Relationships xmlns="http://schemas.openxmlformats.org/package/2006/relationships"><Relationship Id="rId3" Type="http://schemas.openxmlformats.org/officeDocument/2006/relationships/hyperlink" Target="https://online.zakon.kz/Document/?doc_id=31376056" TargetMode="External"/><Relationship Id="rId2" Type="http://schemas.openxmlformats.org/officeDocument/2006/relationships/hyperlink" Target="https://online.zakon.kz/Document/?doc_id=33885902" TargetMode="External"/><Relationship Id="rId1" Type="http://schemas.openxmlformats.org/officeDocument/2006/relationships/hyperlink" Target="https://online.zakon.kz/Document/?doc_id=34329053" TargetMode="External"/></Relationships>
</file>

<file path=ppt/diagrams/_rels/data3.xml.rels><?xml version="1.0" encoding="UTF-8" standalone="yes"?>
<Relationships xmlns="http://schemas.openxmlformats.org/package/2006/relationships"><Relationship Id="rId2" Type="http://schemas.openxmlformats.org/officeDocument/2006/relationships/hyperlink" Target="https://online.zakon.kz/Document/?doc_id=31408637" TargetMode="External"/><Relationship Id="rId1" Type="http://schemas.openxmlformats.org/officeDocument/2006/relationships/hyperlink" Target="https://online.zakon.kz/Document/?doc_id=33885902" TargetMode="External"/></Relationships>
</file>

<file path=ppt/diagrams/_rels/drawing2.xml.rels><?xml version="1.0" encoding="UTF-8" standalone="yes"?>
<Relationships xmlns="http://schemas.openxmlformats.org/package/2006/relationships"><Relationship Id="rId3" Type="http://schemas.openxmlformats.org/officeDocument/2006/relationships/hyperlink" Target="https://online.zakon.kz/Document/?doc_id=31376056" TargetMode="External"/><Relationship Id="rId2" Type="http://schemas.openxmlformats.org/officeDocument/2006/relationships/hyperlink" Target="https://online.zakon.kz/Document/?doc_id=33885902" TargetMode="External"/><Relationship Id="rId1" Type="http://schemas.openxmlformats.org/officeDocument/2006/relationships/hyperlink" Target="https://online.zakon.kz/Document/?doc_id=34329053"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https://online.zakon.kz/Document/?doc_id=31408637" TargetMode="External"/><Relationship Id="rId1" Type="http://schemas.openxmlformats.org/officeDocument/2006/relationships/hyperlink" Target="https://online.zakon.kz/Document/?doc_id=33885902" TargetMode="Externa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F3EC03-43DF-42DF-87FF-F0CEC6CDD567}"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lang="ru-RU"/>
        </a:p>
      </dgm:t>
    </dgm:pt>
    <dgm:pt modelId="{6DAE57D9-D3BC-40EB-B48E-F613D3DD485A}">
      <dgm:prSet phldrT="[Текст]"/>
      <dgm:spPr/>
      <dgm:t>
        <a:bodyPr/>
        <a:lstStyle/>
        <a:p>
          <a:r>
            <a:rPr lang="ru-RU" dirty="0" smtClean="0"/>
            <a:t>Государственные услуги оказываются на основе следующих основных принципов:</a:t>
          </a:r>
          <a:endParaRPr lang="ru-RU" dirty="0"/>
        </a:p>
      </dgm:t>
    </dgm:pt>
    <dgm:pt modelId="{784F83D4-F34E-4ABF-9DE8-90FE510881F2}" type="parTrans" cxnId="{474F7EF6-3D29-4BEB-814C-7EFCF9E2CDFC}">
      <dgm:prSet/>
      <dgm:spPr/>
      <dgm:t>
        <a:bodyPr/>
        <a:lstStyle/>
        <a:p>
          <a:endParaRPr lang="ru-RU"/>
        </a:p>
      </dgm:t>
    </dgm:pt>
    <dgm:pt modelId="{90D942BF-1162-4E0E-AC1D-8CA44DDFD8A4}" type="sibTrans" cxnId="{474F7EF6-3D29-4BEB-814C-7EFCF9E2CDFC}">
      <dgm:prSet/>
      <dgm:spPr/>
      <dgm:t>
        <a:bodyPr/>
        <a:lstStyle/>
        <a:p>
          <a:endParaRPr lang="ru-RU"/>
        </a:p>
      </dgm:t>
    </dgm:pt>
    <dgm:pt modelId="{B710CC00-13A3-410B-A0E0-EE42124BD037}">
      <dgm:prSet/>
      <dgm:spPr/>
      <dgm:t>
        <a:bodyPr/>
        <a:lstStyle/>
        <a:p>
          <a:r>
            <a:rPr lang="ru-RU" dirty="0" smtClean="0"/>
            <a:t>равного доступа </a:t>
          </a:r>
          <a:r>
            <a:rPr lang="ru-RU" dirty="0" err="1" smtClean="0"/>
            <a:t>услугополучателям</a:t>
          </a:r>
          <a:r>
            <a:rPr lang="ru-RU" dirty="0" smtClean="0"/>
            <a:t> без какой-либо дискриминации по мотивам происхождения, социального, должностного и имущественного положения, пола, расы, национальности, языка, отношения к религии, убеждений, места жительства или по любым иным обстоятельствам;</a:t>
          </a:r>
          <a:endParaRPr lang="ru-RU" dirty="0"/>
        </a:p>
      </dgm:t>
    </dgm:pt>
    <dgm:pt modelId="{5A919BD2-7449-4C20-9099-B0E019F322CB}" type="parTrans" cxnId="{A4610851-EC17-4F22-9EB8-9B60E3F252CE}">
      <dgm:prSet/>
      <dgm:spPr/>
      <dgm:t>
        <a:bodyPr/>
        <a:lstStyle/>
        <a:p>
          <a:endParaRPr lang="ru-RU"/>
        </a:p>
      </dgm:t>
    </dgm:pt>
    <dgm:pt modelId="{37285D55-6ED3-44BA-8FC3-83140E592C25}" type="sibTrans" cxnId="{A4610851-EC17-4F22-9EB8-9B60E3F252CE}">
      <dgm:prSet/>
      <dgm:spPr/>
      <dgm:t>
        <a:bodyPr/>
        <a:lstStyle/>
        <a:p>
          <a:endParaRPr lang="ru-RU"/>
        </a:p>
      </dgm:t>
    </dgm:pt>
    <dgm:pt modelId="{9C38A433-2D2D-48BD-961B-72627E4A2F69}">
      <dgm:prSet/>
      <dgm:spPr/>
      <dgm:t>
        <a:bodyPr/>
        <a:lstStyle/>
        <a:p>
          <a:r>
            <a:rPr lang="ru-RU" dirty="0" smtClean="0"/>
            <a:t>недопустимости проявлений бюрократизма и волокиты при оказании государственных услуг;</a:t>
          </a:r>
          <a:endParaRPr lang="ru-RU" dirty="0"/>
        </a:p>
      </dgm:t>
    </dgm:pt>
    <dgm:pt modelId="{E6345252-667E-4C4A-9F2D-AD81AD278D4D}" type="parTrans" cxnId="{FCDA00F9-AFE5-4076-A82F-A6AA42239450}">
      <dgm:prSet/>
      <dgm:spPr/>
      <dgm:t>
        <a:bodyPr/>
        <a:lstStyle/>
        <a:p>
          <a:endParaRPr lang="ru-RU"/>
        </a:p>
      </dgm:t>
    </dgm:pt>
    <dgm:pt modelId="{9068BAD7-7ADD-4BD0-A85F-C800A9793863}" type="sibTrans" cxnId="{FCDA00F9-AFE5-4076-A82F-A6AA42239450}">
      <dgm:prSet/>
      <dgm:spPr/>
      <dgm:t>
        <a:bodyPr/>
        <a:lstStyle/>
        <a:p>
          <a:endParaRPr lang="ru-RU"/>
        </a:p>
      </dgm:t>
    </dgm:pt>
    <dgm:pt modelId="{BEFF4FB4-578F-44CA-A813-FF4F523CD618}">
      <dgm:prSet/>
      <dgm:spPr/>
      <dgm:t>
        <a:bodyPr/>
        <a:lstStyle/>
        <a:p>
          <a:r>
            <a:rPr lang="ru-RU" dirty="0" smtClean="0"/>
            <a:t>подотчетности и прозрачности в сфере оказания государственных услуг;</a:t>
          </a:r>
          <a:endParaRPr lang="ru-RU" dirty="0"/>
        </a:p>
      </dgm:t>
    </dgm:pt>
    <dgm:pt modelId="{8EBD6562-B8C5-4287-A27B-721D503DC049}" type="parTrans" cxnId="{1F88C35C-50F0-4589-B015-72EFD3C57637}">
      <dgm:prSet/>
      <dgm:spPr/>
      <dgm:t>
        <a:bodyPr/>
        <a:lstStyle/>
        <a:p>
          <a:endParaRPr lang="ru-RU"/>
        </a:p>
      </dgm:t>
    </dgm:pt>
    <dgm:pt modelId="{E8CE9318-044C-414C-8DAE-8776658DBA45}" type="sibTrans" cxnId="{1F88C35C-50F0-4589-B015-72EFD3C57637}">
      <dgm:prSet/>
      <dgm:spPr/>
      <dgm:t>
        <a:bodyPr/>
        <a:lstStyle/>
        <a:p>
          <a:endParaRPr lang="ru-RU"/>
        </a:p>
      </dgm:t>
    </dgm:pt>
    <dgm:pt modelId="{825CEEF1-626C-4FA0-9591-8D9ACC2A13DC}">
      <dgm:prSet/>
      <dgm:spPr/>
      <dgm:t>
        <a:bodyPr/>
        <a:lstStyle/>
        <a:p>
          <a:r>
            <a:rPr lang="ru-RU" dirty="0" smtClean="0"/>
            <a:t>качества и доступности государственных услуг;</a:t>
          </a:r>
          <a:endParaRPr lang="ru-RU" dirty="0"/>
        </a:p>
      </dgm:t>
    </dgm:pt>
    <dgm:pt modelId="{39CD7A8E-CC32-48F1-9CC9-C1B2A994A7D0}" type="parTrans" cxnId="{E756875E-FFC7-4D1B-942F-264A94D0C8E4}">
      <dgm:prSet/>
      <dgm:spPr/>
      <dgm:t>
        <a:bodyPr/>
        <a:lstStyle/>
        <a:p>
          <a:endParaRPr lang="ru-RU"/>
        </a:p>
      </dgm:t>
    </dgm:pt>
    <dgm:pt modelId="{BF635468-DCF7-4154-A3AB-CD864D9585E5}" type="sibTrans" cxnId="{E756875E-FFC7-4D1B-942F-264A94D0C8E4}">
      <dgm:prSet/>
      <dgm:spPr/>
      <dgm:t>
        <a:bodyPr/>
        <a:lstStyle/>
        <a:p>
          <a:endParaRPr lang="ru-RU"/>
        </a:p>
      </dgm:t>
    </dgm:pt>
    <dgm:pt modelId="{4EC77A70-85CE-4489-88B4-0C5BA1E9C75D}">
      <dgm:prSet/>
      <dgm:spPr/>
      <dgm:t>
        <a:bodyPr/>
        <a:lstStyle/>
        <a:p>
          <a:r>
            <a:rPr lang="ru-RU" dirty="0" smtClean="0"/>
            <a:t>постоянного совершенствования процесса оказания государственных услуг;</a:t>
          </a:r>
          <a:endParaRPr lang="ru-RU" dirty="0"/>
        </a:p>
      </dgm:t>
    </dgm:pt>
    <dgm:pt modelId="{9AAC0F21-29A1-4A76-A322-8DA78980AE4E}" type="parTrans" cxnId="{3CFCAFE6-3455-488E-83FE-110B732C7C7E}">
      <dgm:prSet/>
      <dgm:spPr/>
      <dgm:t>
        <a:bodyPr/>
        <a:lstStyle/>
        <a:p>
          <a:endParaRPr lang="ru-RU"/>
        </a:p>
      </dgm:t>
    </dgm:pt>
    <dgm:pt modelId="{4B6452EA-C2A9-4F82-9401-32A73DCFB971}" type="sibTrans" cxnId="{3CFCAFE6-3455-488E-83FE-110B732C7C7E}">
      <dgm:prSet/>
      <dgm:spPr/>
      <dgm:t>
        <a:bodyPr/>
        <a:lstStyle/>
        <a:p>
          <a:endParaRPr lang="ru-RU"/>
        </a:p>
      </dgm:t>
    </dgm:pt>
    <dgm:pt modelId="{27733074-8AB6-42E3-A11A-D174C32BCECA}">
      <dgm:prSet/>
      <dgm:spPr/>
      <dgm:t>
        <a:bodyPr/>
        <a:lstStyle/>
        <a:p>
          <a:r>
            <a:rPr lang="ru-RU" smtClean="0"/>
            <a:t>экономичности и эффективности при оказании государственных услуг.</a:t>
          </a:r>
          <a:endParaRPr lang="ru-RU"/>
        </a:p>
      </dgm:t>
    </dgm:pt>
    <dgm:pt modelId="{AA058700-681C-48F6-8835-47C2611569D7}" type="parTrans" cxnId="{4CAA480B-24E0-4DEC-BEF2-505BA875C2DE}">
      <dgm:prSet/>
      <dgm:spPr/>
      <dgm:t>
        <a:bodyPr/>
        <a:lstStyle/>
        <a:p>
          <a:endParaRPr lang="ru-RU"/>
        </a:p>
      </dgm:t>
    </dgm:pt>
    <dgm:pt modelId="{CF4863BC-5961-4BE4-BB36-2CD331FF9D80}" type="sibTrans" cxnId="{4CAA480B-24E0-4DEC-BEF2-505BA875C2DE}">
      <dgm:prSet/>
      <dgm:spPr/>
      <dgm:t>
        <a:bodyPr/>
        <a:lstStyle/>
        <a:p>
          <a:endParaRPr lang="ru-RU"/>
        </a:p>
      </dgm:t>
    </dgm:pt>
    <dgm:pt modelId="{2AC4B58C-0ADB-4C4C-BF17-2A276F9A5A9A}" type="pres">
      <dgm:prSet presAssocID="{0CF3EC03-43DF-42DF-87FF-F0CEC6CDD567}" presName="linear" presStyleCnt="0">
        <dgm:presLayoutVars>
          <dgm:animLvl val="lvl"/>
          <dgm:resizeHandles val="exact"/>
        </dgm:presLayoutVars>
      </dgm:prSet>
      <dgm:spPr/>
      <dgm:t>
        <a:bodyPr/>
        <a:lstStyle/>
        <a:p>
          <a:endParaRPr lang="ru-RU"/>
        </a:p>
      </dgm:t>
    </dgm:pt>
    <dgm:pt modelId="{5294682C-42F9-4694-82D3-0B8C1C32B84A}" type="pres">
      <dgm:prSet presAssocID="{6DAE57D9-D3BC-40EB-B48E-F613D3DD485A}" presName="parentText" presStyleLbl="node1" presStyleIdx="0" presStyleCnt="1">
        <dgm:presLayoutVars>
          <dgm:chMax val="0"/>
          <dgm:bulletEnabled val="1"/>
        </dgm:presLayoutVars>
      </dgm:prSet>
      <dgm:spPr/>
      <dgm:t>
        <a:bodyPr/>
        <a:lstStyle/>
        <a:p>
          <a:endParaRPr lang="ru-RU"/>
        </a:p>
      </dgm:t>
    </dgm:pt>
    <dgm:pt modelId="{D859C50D-B199-4355-92BA-A069BBB60927}" type="pres">
      <dgm:prSet presAssocID="{6DAE57D9-D3BC-40EB-B48E-F613D3DD485A}" presName="childText" presStyleLbl="revTx" presStyleIdx="0" presStyleCnt="1">
        <dgm:presLayoutVars>
          <dgm:bulletEnabled val="1"/>
        </dgm:presLayoutVars>
      </dgm:prSet>
      <dgm:spPr/>
      <dgm:t>
        <a:bodyPr/>
        <a:lstStyle/>
        <a:p>
          <a:endParaRPr lang="ru-RU"/>
        </a:p>
      </dgm:t>
    </dgm:pt>
  </dgm:ptLst>
  <dgm:cxnLst>
    <dgm:cxn modelId="{A4610851-EC17-4F22-9EB8-9B60E3F252CE}" srcId="{6DAE57D9-D3BC-40EB-B48E-F613D3DD485A}" destId="{B710CC00-13A3-410B-A0E0-EE42124BD037}" srcOrd="0" destOrd="0" parTransId="{5A919BD2-7449-4C20-9099-B0E019F322CB}" sibTransId="{37285D55-6ED3-44BA-8FC3-83140E592C25}"/>
    <dgm:cxn modelId="{924673C9-BF72-4AE0-835B-DEAB26B0A81E}" type="presOf" srcId="{825CEEF1-626C-4FA0-9591-8D9ACC2A13DC}" destId="{D859C50D-B199-4355-92BA-A069BBB60927}" srcOrd="0" destOrd="3" presId="urn:microsoft.com/office/officeart/2005/8/layout/vList2"/>
    <dgm:cxn modelId="{1F88C35C-50F0-4589-B015-72EFD3C57637}" srcId="{6DAE57D9-D3BC-40EB-B48E-F613D3DD485A}" destId="{BEFF4FB4-578F-44CA-A813-FF4F523CD618}" srcOrd="2" destOrd="0" parTransId="{8EBD6562-B8C5-4287-A27B-721D503DC049}" sibTransId="{E8CE9318-044C-414C-8DAE-8776658DBA45}"/>
    <dgm:cxn modelId="{6C60760C-2F2F-4A98-B000-52D2FB535EE5}" type="presOf" srcId="{BEFF4FB4-578F-44CA-A813-FF4F523CD618}" destId="{D859C50D-B199-4355-92BA-A069BBB60927}" srcOrd="0" destOrd="2" presId="urn:microsoft.com/office/officeart/2005/8/layout/vList2"/>
    <dgm:cxn modelId="{FCDA00F9-AFE5-4076-A82F-A6AA42239450}" srcId="{6DAE57D9-D3BC-40EB-B48E-F613D3DD485A}" destId="{9C38A433-2D2D-48BD-961B-72627E4A2F69}" srcOrd="1" destOrd="0" parTransId="{E6345252-667E-4C4A-9F2D-AD81AD278D4D}" sibTransId="{9068BAD7-7ADD-4BD0-A85F-C800A9793863}"/>
    <dgm:cxn modelId="{6A91FBBC-80DB-4377-8FD1-9E3211E983BD}" type="presOf" srcId="{B710CC00-13A3-410B-A0E0-EE42124BD037}" destId="{D859C50D-B199-4355-92BA-A069BBB60927}" srcOrd="0" destOrd="0" presId="urn:microsoft.com/office/officeart/2005/8/layout/vList2"/>
    <dgm:cxn modelId="{BC42856C-11B5-4B3F-95DD-F60C8E1DEDE0}" type="presOf" srcId="{9C38A433-2D2D-48BD-961B-72627E4A2F69}" destId="{D859C50D-B199-4355-92BA-A069BBB60927}" srcOrd="0" destOrd="1" presId="urn:microsoft.com/office/officeart/2005/8/layout/vList2"/>
    <dgm:cxn modelId="{3CFCAFE6-3455-488E-83FE-110B732C7C7E}" srcId="{6DAE57D9-D3BC-40EB-B48E-F613D3DD485A}" destId="{4EC77A70-85CE-4489-88B4-0C5BA1E9C75D}" srcOrd="4" destOrd="0" parTransId="{9AAC0F21-29A1-4A76-A322-8DA78980AE4E}" sibTransId="{4B6452EA-C2A9-4F82-9401-32A73DCFB971}"/>
    <dgm:cxn modelId="{E756875E-FFC7-4D1B-942F-264A94D0C8E4}" srcId="{6DAE57D9-D3BC-40EB-B48E-F613D3DD485A}" destId="{825CEEF1-626C-4FA0-9591-8D9ACC2A13DC}" srcOrd="3" destOrd="0" parTransId="{39CD7A8E-CC32-48F1-9CC9-C1B2A994A7D0}" sibTransId="{BF635468-DCF7-4154-A3AB-CD864D9585E5}"/>
    <dgm:cxn modelId="{23FBB2BF-36EB-4A82-AC95-7B8E4CC0F0C9}" type="presOf" srcId="{6DAE57D9-D3BC-40EB-B48E-F613D3DD485A}" destId="{5294682C-42F9-4694-82D3-0B8C1C32B84A}" srcOrd="0" destOrd="0" presId="urn:microsoft.com/office/officeart/2005/8/layout/vList2"/>
    <dgm:cxn modelId="{9F60DC5C-95BA-4913-A52A-EC7A55FA20BF}" type="presOf" srcId="{27733074-8AB6-42E3-A11A-D174C32BCECA}" destId="{D859C50D-B199-4355-92BA-A069BBB60927}" srcOrd="0" destOrd="5" presId="urn:microsoft.com/office/officeart/2005/8/layout/vList2"/>
    <dgm:cxn modelId="{474F7EF6-3D29-4BEB-814C-7EFCF9E2CDFC}" srcId="{0CF3EC03-43DF-42DF-87FF-F0CEC6CDD567}" destId="{6DAE57D9-D3BC-40EB-B48E-F613D3DD485A}" srcOrd="0" destOrd="0" parTransId="{784F83D4-F34E-4ABF-9DE8-90FE510881F2}" sibTransId="{90D942BF-1162-4E0E-AC1D-8CA44DDFD8A4}"/>
    <dgm:cxn modelId="{10DC3FE9-52C8-48AF-B854-5E48AD29C133}" type="presOf" srcId="{0CF3EC03-43DF-42DF-87FF-F0CEC6CDD567}" destId="{2AC4B58C-0ADB-4C4C-BF17-2A276F9A5A9A}" srcOrd="0" destOrd="0" presId="urn:microsoft.com/office/officeart/2005/8/layout/vList2"/>
    <dgm:cxn modelId="{74F50771-90EF-4B28-9866-8383D567DBCC}" type="presOf" srcId="{4EC77A70-85CE-4489-88B4-0C5BA1E9C75D}" destId="{D859C50D-B199-4355-92BA-A069BBB60927}" srcOrd="0" destOrd="4" presId="urn:microsoft.com/office/officeart/2005/8/layout/vList2"/>
    <dgm:cxn modelId="{4CAA480B-24E0-4DEC-BEF2-505BA875C2DE}" srcId="{6DAE57D9-D3BC-40EB-B48E-F613D3DD485A}" destId="{27733074-8AB6-42E3-A11A-D174C32BCECA}" srcOrd="5" destOrd="0" parTransId="{AA058700-681C-48F6-8835-47C2611569D7}" sibTransId="{CF4863BC-5961-4BE4-BB36-2CD331FF9D80}"/>
    <dgm:cxn modelId="{E846CA00-78B8-4E25-813B-2F92C2E407AE}" type="presParOf" srcId="{2AC4B58C-0ADB-4C4C-BF17-2A276F9A5A9A}" destId="{5294682C-42F9-4694-82D3-0B8C1C32B84A}" srcOrd="0" destOrd="0" presId="urn:microsoft.com/office/officeart/2005/8/layout/vList2"/>
    <dgm:cxn modelId="{098566CE-ADC2-4CAD-B5DE-120E8B9F3634}" type="presParOf" srcId="{2AC4B58C-0ADB-4C4C-BF17-2A276F9A5A9A}" destId="{D859C50D-B199-4355-92BA-A069BBB60927}"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D7E252-78AF-43A0-882F-AE58E64007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D60FAD1A-7C9A-4073-A5AE-A223CA6240FE}">
      <dgm:prSet phldrT="[Текст]"/>
      <dgm:spPr/>
      <dgm:t>
        <a:bodyPr/>
        <a:lstStyle/>
        <a:p>
          <a:r>
            <a:rPr lang="ru-RU" dirty="0" smtClean="0"/>
            <a:t>1. </a:t>
          </a:r>
          <a:r>
            <a:rPr lang="ru-RU" dirty="0" err="1" smtClean="0"/>
            <a:t>Услугополучатели</a:t>
          </a:r>
          <a:r>
            <a:rPr lang="ru-RU" dirty="0" smtClean="0"/>
            <a:t> имеют право:</a:t>
          </a:r>
          <a:endParaRPr lang="ru-RU" dirty="0"/>
        </a:p>
      </dgm:t>
    </dgm:pt>
    <dgm:pt modelId="{D3A29439-9487-40EC-B520-32296621D1BD}" type="parTrans" cxnId="{3C377FF3-4AF6-4E02-940A-8AF4759F723F}">
      <dgm:prSet/>
      <dgm:spPr/>
      <dgm:t>
        <a:bodyPr/>
        <a:lstStyle/>
        <a:p>
          <a:endParaRPr lang="ru-RU"/>
        </a:p>
      </dgm:t>
    </dgm:pt>
    <dgm:pt modelId="{F6A04DC7-E164-44F3-9CB3-CF17FF68467B}" type="sibTrans" cxnId="{3C377FF3-4AF6-4E02-940A-8AF4759F723F}">
      <dgm:prSet/>
      <dgm:spPr/>
      <dgm:t>
        <a:bodyPr/>
        <a:lstStyle/>
        <a:p>
          <a:endParaRPr lang="ru-RU"/>
        </a:p>
      </dgm:t>
    </dgm:pt>
    <dgm:pt modelId="{3498F2CA-C2C8-4B96-B543-D76C77116D45}">
      <dgm:prSet/>
      <dgm:spPr/>
      <dgm:t>
        <a:bodyPr/>
        <a:lstStyle/>
        <a:p>
          <a:r>
            <a:rPr lang="ru-RU" dirty="0" smtClean="0"/>
            <a:t>2. Иностранцы, лица без гражданства и иностранные юридические лица получают государственные услуги наравне с гражданами и юридическими лицами Республики Казахстан, если иное не предусмотрено законами Республики Казахстан.</a:t>
          </a:r>
          <a:endParaRPr lang="ru-RU" dirty="0"/>
        </a:p>
      </dgm:t>
    </dgm:pt>
    <dgm:pt modelId="{64A7E501-F451-44A1-83BC-3F8F8896CDF0}" type="parTrans" cxnId="{18C68C16-8736-475D-B9FF-1A6E5C358C71}">
      <dgm:prSet/>
      <dgm:spPr/>
      <dgm:t>
        <a:bodyPr/>
        <a:lstStyle/>
        <a:p>
          <a:endParaRPr lang="ru-RU"/>
        </a:p>
      </dgm:t>
    </dgm:pt>
    <dgm:pt modelId="{F3DDF404-7E04-4114-9E28-BEE053AA2403}" type="sibTrans" cxnId="{18C68C16-8736-475D-B9FF-1A6E5C358C71}">
      <dgm:prSet/>
      <dgm:spPr/>
      <dgm:t>
        <a:bodyPr/>
        <a:lstStyle/>
        <a:p>
          <a:endParaRPr lang="ru-RU"/>
        </a:p>
      </dgm:t>
    </dgm:pt>
    <dgm:pt modelId="{9FEB02D3-E37F-4BF0-9B8E-D099132EEF26}">
      <dgm:prSet/>
      <dgm:spPr/>
      <dgm:t>
        <a:bodyPr/>
        <a:lstStyle/>
        <a:p>
          <a:r>
            <a:rPr lang="ru-RU" dirty="0" smtClean="0"/>
            <a:t>1</a:t>
          </a:r>
          <a:r>
            <a:rPr lang="ru-RU" dirty="0" smtClean="0">
              <a:solidFill>
                <a:schemeClr val="tx1"/>
              </a:solidFill>
            </a:rPr>
            <a:t>) получать в доступной форме от </a:t>
          </a:r>
          <a:r>
            <a:rPr lang="ru-RU" dirty="0" err="1" smtClean="0">
              <a:solidFill>
                <a:schemeClr val="tx1"/>
              </a:solidFill>
            </a:rPr>
            <a:t>услугодателя</a:t>
          </a:r>
          <a:r>
            <a:rPr lang="ru-RU" dirty="0" smtClean="0">
              <a:solidFill>
                <a:schemeClr val="tx1"/>
              </a:solidFill>
            </a:rPr>
            <a:t> полную и достоверную информацию о порядке предоставления государственной услуги;</a:t>
          </a:r>
          <a:endParaRPr lang="ru-RU" dirty="0">
            <a:solidFill>
              <a:schemeClr val="tx1"/>
            </a:solidFill>
          </a:endParaRPr>
        </a:p>
      </dgm:t>
    </dgm:pt>
    <dgm:pt modelId="{3BF3E0F0-96CC-43F0-9275-C9732FD9349A}" type="parTrans" cxnId="{02AEAFE1-7E4F-4F3E-BE5C-ED6998AABFA5}">
      <dgm:prSet/>
      <dgm:spPr/>
      <dgm:t>
        <a:bodyPr/>
        <a:lstStyle/>
        <a:p>
          <a:endParaRPr lang="ru-RU"/>
        </a:p>
      </dgm:t>
    </dgm:pt>
    <dgm:pt modelId="{FB748DAF-CA86-496F-A57E-681D89047B0D}" type="sibTrans" cxnId="{02AEAFE1-7E4F-4F3E-BE5C-ED6998AABFA5}">
      <dgm:prSet/>
      <dgm:spPr/>
      <dgm:t>
        <a:bodyPr/>
        <a:lstStyle/>
        <a:p>
          <a:endParaRPr lang="ru-RU"/>
        </a:p>
      </dgm:t>
    </dgm:pt>
    <dgm:pt modelId="{5DFC3A02-74F9-47D0-9325-9126EDA626C3}">
      <dgm:prSet/>
      <dgm:spPr/>
      <dgm:t>
        <a:bodyPr/>
        <a:lstStyle/>
        <a:p>
          <a:r>
            <a:rPr lang="ru-RU" dirty="0" smtClean="0">
              <a:solidFill>
                <a:schemeClr val="tx1"/>
              </a:solidFill>
            </a:rPr>
            <a:t>2) получать государственную услугу в соответствии с подзаконным нормативным правовым актом, определяющим порядок оказания государственной услуги;</a:t>
          </a:r>
          <a:endParaRPr lang="ru-RU" dirty="0">
            <a:solidFill>
              <a:schemeClr val="tx1"/>
            </a:solidFill>
          </a:endParaRPr>
        </a:p>
      </dgm:t>
    </dgm:pt>
    <dgm:pt modelId="{B484299B-E139-4BD6-B845-C1458A99D713}" type="parTrans" cxnId="{400BA085-CA75-4511-BF89-90858D5929B3}">
      <dgm:prSet/>
      <dgm:spPr/>
      <dgm:t>
        <a:bodyPr/>
        <a:lstStyle/>
        <a:p>
          <a:endParaRPr lang="ru-RU"/>
        </a:p>
      </dgm:t>
    </dgm:pt>
    <dgm:pt modelId="{C6155FF0-51C9-498F-B0EA-ADB31AB1A021}" type="sibTrans" cxnId="{400BA085-CA75-4511-BF89-90858D5929B3}">
      <dgm:prSet/>
      <dgm:spPr/>
      <dgm:t>
        <a:bodyPr/>
        <a:lstStyle/>
        <a:p>
          <a:endParaRPr lang="ru-RU"/>
        </a:p>
      </dgm:t>
    </dgm:pt>
    <dgm:pt modelId="{ACA6789F-D546-42B7-868E-323304FE5514}">
      <dgm:prSet/>
      <dgm:spPr/>
      <dgm:t>
        <a:bodyPr/>
        <a:lstStyle/>
        <a:p>
          <a:r>
            <a:rPr lang="ru-RU" dirty="0" smtClean="0">
              <a:solidFill>
                <a:schemeClr val="tx1"/>
              </a:solidFill>
            </a:rPr>
            <a:t>3) обжаловать решения, действия (бездействие) центрального государственного органа, местного исполнительного органа области, города республиканского значения, столицы, района, города областного значения, </a:t>
          </a:r>
          <a:r>
            <a:rPr lang="ru-RU" dirty="0" err="1" smtClean="0">
              <a:solidFill>
                <a:schemeClr val="tx1"/>
              </a:solidFill>
            </a:rPr>
            <a:t>акима</a:t>
          </a:r>
          <a:r>
            <a:rPr lang="ru-RU" dirty="0" smtClean="0">
              <a:solidFill>
                <a:schemeClr val="tx1"/>
              </a:solidFill>
            </a:rPr>
            <a:t> района в городе, города районного значения, поселка, села, сельского округа, а также </a:t>
          </a:r>
          <a:r>
            <a:rPr lang="ru-RU" dirty="0" err="1" smtClean="0">
              <a:solidFill>
                <a:schemeClr val="tx1"/>
              </a:solidFill>
            </a:rPr>
            <a:t>услугодателя</a:t>
          </a:r>
          <a:r>
            <a:rPr lang="ru-RU" dirty="0" smtClean="0">
              <a:solidFill>
                <a:schemeClr val="tx1"/>
              </a:solidFill>
            </a:rPr>
            <a:t> и (или) их должностных лиц, Государственной корпорации и (или) ее работников по вопросам оказания государственных услуг в порядке, установленном </a:t>
          </a:r>
          <a:r>
            <a:rPr lang="ru-RU" dirty="0" smtClean="0">
              <a:solidFill>
                <a:schemeClr val="tx1"/>
              </a:solidFill>
              <a:hlinkClick xmlns:r="http://schemas.openxmlformats.org/officeDocument/2006/relationships" r:id="rId1"/>
            </a:rPr>
            <a:t>законодательными</a:t>
          </a:r>
          <a:r>
            <a:rPr lang="ru-RU" dirty="0" smtClean="0">
              <a:solidFill>
                <a:schemeClr val="tx1"/>
              </a:solidFill>
            </a:rPr>
            <a:t> актами Республики Казахстан;</a:t>
          </a:r>
          <a:endParaRPr lang="ru-RU" dirty="0">
            <a:solidFill>
              <a:schemeClr val="tx1"/>
            </a:solidFill>
          </a:endParaRPr>
        </a:p>
      </dgm:t>
    </dgm:pt>
    <dgm:pt modelId="{0F439D7C-A085-488C-859B-860B3CE0FD8C}" type="parTrans" cxnId="{6E2306D3-1F4E-4532-B2C2-16EB6633472B}">
      <dgm:prSet/>
      <dgm:spPr/>
      <dgm:t>
        <a:bodyPr/>
        <a:lstStyle/>
        <a:p>
          <a:endParaRPr lang="ru-RU"/>
        </a:p>
      </dgm:t>
    </dgm:pt>
    <dgm:pt modelId="{43863883-90EE-4CB0-9740-74DF59526F3E}" type="sibTrans" cxnId="{6E2306D3-1F4E-4532-B2C2-16EB6633472B}">
      <dgm:prSet/>
      <dgm:spPr/>
      <dgm:t>
        <a:bodyPr/>
        <a:lstStyle/>
        <a:p>
          <a:endParaRPr lang="ru-RU"/>
        </a:p>
      </dgm:t>
    </dgm:pt>
    <dgm:pt modelId="{2D6DBDCB-E2C3-4A11-B1C3-53D6A6EC9336}">
      <dgm:prSet/>
      <dgm:spPr/>
      <dgm:t>
        <a:bodyPr/>
        <a:lstStyle/>
        <a:p>
          <a:r>
            <a:rPr lang="ru-RU" dirty="0" smtClean="0">
              <a:solidFill>
                <a:schemeClr val="tx1"/>
              </a:solidFill>
            </a:rPr>
            <a:t>4) получать государственную услугу в бумажной и (или) электронной форме в соответствии с </a:t>
          </a:r>
          <a:r>
            <a:rPr lang="ru-RU" dirty="0" smtClean="0">
              <a:solidFill>
                <a:schemeClr val="tx1"/>
              </a:solidFill>
              <a:hlinkClick xmlns:r="http://schemas.openxmlformats.org/officeDocument/2006/relationships" r:id="rId2" tooltip="Закон Республики Казахстан от 24 ноября 2015 года № 418-V "/>
            </a:rPr>
            <a:t>законодательством Республики Казахстан</a:t>
          </a:r>
          <a:r>
            <a:rPr lang="ru-RU" dirty="0" smtClean="0">
              <a:solidFill>
                <a:schemeClr val="tx1"/>
              </a:solidFill>
            </a:rPr>
            <a:t>;</a:t>
          </a:r>
          <a:endParaRPr lang="ru-RU" dirty="0">
            <a:solidFill>
              <a:schemeClr val="tx1"/>
            </a:solidFill>
          </a:endParaRPr>
        </a:p>
      </dgm:t>
    </dgm:pt>
    <dgm:pt modelId="{129B27D0-25AB-4371-BDA9-A05DE33FB118}" type="parTrans" cxnId="{00534634-D169-43B0-920C-FF842C2D4981}">
      <dgm:prSet/>
      <dgm:spPr/>
      <dgm:t>
        <a:bodyPr/>
        <a:lstStyle/>
        <a:p>
          <a:endParaRPr lang="ru-RU"/>
        </a:p>
      </dgm:t>
    </dgm:pt>
    <dgm:pt modelId="{DDADF971-4565-4FEA-9724-EC816ADA41D5}" type="sibTrans" cxnId="{00534634-D169-43B0-920C-FF842C2D4981}">
      <dgm:prSet/>
      <dgm:spPr/>
      <dgm:t>
        <a:bodyPr/>
        <a:lstStyle/>
        <a:p>
          <a:endParaRPr lang="ru-RU"/>
        </a:p>
      </dgm:t>
    </dgm:pt>
    <dgm:pt modelId="{EE6F6D8D-3FDA-4F24-B048-9487B96B5D53}">
      <dgm:prSet/>
      <dgm:spPr/>
      <dgm:t>
        <a:bodyPr/>
        <a:lstStyle/>
        <a:p>
          <a:r>
            <a:rPr lang="ru-RU" dirty="0" smtClean="0">
              <a:solidFill>
                <a:schemeClr val="tx1"/>
              </a:solidFill>
            </a:rPr>
            <a:t>4-1) получать государственные услуги по принципу «одного заявления»;</a:t>
          </a:r>
          <a:endParaRPr lang="ru-RU" dirty="0">
            <a:solidFill>
              <a:schemeClr val="tx1"/>
            </a:solidFill>
          </a:endParaRPr>
        </a:p>
      </dgm:t>
    </dgm:pt>
    <dgm:pt modelId="{DAB4550C-B708-4F65-ADA0-3C7881EBA09F}" type="parTrans" cxnId="{30D426BE-6B56-415C-936D-471749B81B80}">
      <dgm:prSet/>
      <dgm:spPr/>
      <dgm:t>
        <a:bodyPr/>
        <a:lstStyle/>
        <a:p>
          <a:endParaRPr lang="ru-RU"/>
        </a:p>
      </dgm:t>
    </dgm:pt>
    <dgm:pt modelId="{EBFAE56F-E426-400E-9E59-6CBA5FAFE8E2}" type="sibTrans" cxnId="{30D426BE-6B56-415C-936D-471749B81B80}">
      <dgm:prSet/>
      <dgm:spPr/>
      <dgm:t>
        <a:bodyPr/>
        <a:lstStyle/>
        <a:p>
          <a:endParaRPr lang="ru-RU"/>
        </a:p>
      </dgm:t>
    </dgm:pt>
    <dgm:pt modelId="{F18BE390-651A-4FC5-BB53-8393774A6719}">
      <dgm:prSet/>
      <dgm:spPr/>
      <dgm:t>
        <a:bodyPr/>
        <a:lstStyle/>
        <a:p>
          <a:r>
            <a:rPr lang="ru-RU" dirty="0" smtClean="0">
              <a:solidFill>
                <a:schemeClr val="tx1"/>
              </a:solidFill>
            </a:rPr>
            <a:t>5) участвовать в публичных обсуждениях проектов подзаконных нормативных правовых актов, определяющих порядок оказания государственных услуг, в порядке, предусмотренном </a:t>
          </a:r>
          <a:r>
            <a:rPr lang="ru-RU" dirty="0" smtClean="0">
              <a:solidFill>
                <a:schemeClr val="tx1"/>
              </a:solidFill>
              <a:hlinkClick xmlns:r="http://schemas.openxmlformats.org/officeDocument/2006/relationships" r:id="rId3"/>
            </a:rPr>
            <a:t>статьей 15</a:t>
          </a:r>
          <a:r>
            <a:rPr lang="ru-RU" dirty="0" smtClean="0">
              <a:solidFill>
                <a:schemeClr val="tx1"/>
              </a:solidFill>
            </a:rPr>
            <a:t> настоящего Закона;</a:t>
          </a:r>
          <a:endParaRPr lang="ru-RU" dirty="0">
            <a:solidFill>
              <a:schemeClr val="tx1"/>
            </a:solidFill>
          </a:endParaRPr>
        </a:p>
      </dgm:t>
    </dgm:pt>
    <dgm:pt modelId="{170E2929-C96E-4BB8-8926-A1D58E0D60F6}" type="parTrans" cxnId="{848CF372-29B7-4DB3-BDE0-BF4BB4B0C386}">
      <dgm:prSet/>
      <dgm:spPr/>
      <dgm:t>
        <a:bodyPr/>
        <a:lstStyle/>
        <a:p>
          <a:endParaRPr lang="ru-RU"/>
        </a:p>
      </dgm:t>
    </dgm:pt>
    <dgm:pt modelId="{425F39B6-A25A-4508-9C7F-C6C58DC9E2FD}" type="sibTrans" cxnId="{848CF372-29B7-4DB3-BDE0-BF4BB4B0C386}">
      <dgm:prSet/>
      <dgm:spPr/>
      <dgm:t>
        <a:bodyPr/>
        <a:lstStyle/>
        <a:p>
          <a:endParaRPr lang="ru-RU"/>
        </a:p>
      </dgm:t>
    </dgm:pt>
    <dgm:pt modelId="{A2A3B410-FD5F-452C-B57F-64755D1410CE}">
      <dgm:prSet/>
      <dgm:spPr/>
      <dgm:t>
        <a:bodyPr/>
        <a:lstStyle/>
        <a:p>
          <a:r>
            <a:rPr lang="ru-RU" dirty="0" smtClean="0">
              <a:solidFill>
                <a:schemeClr val="tx1"/>
              </a:solidFill>
            </a:rPr>
            <a:t>6) обращаться в суд с иском о защите нарушенных прав, свобод и законных интересов в сфере оказания государственных услуг;</a:t>
          </a:r>
          <a:endParaRPr lang="ru-RU" dirty="0">
            <a:solidFill>
              <a:schemeClr val="tx1"/>
            </a:solidFill>
          </a:endParaRPr>
        </a:p>
      </dgm:t>
    </dgm:pt>
    <dgm:pt modelId="{159FB874-DD6D-4381-87B9-9A3B4022EB8F}" type="parTrans" cxnId="{0B57CE3B-DC43-4760-8412-A6668F9196C4}">
      <dgm:prSet/>
      <dgm:spPr/>
      <dgm:t>
        <a:bodyPr/>
        <a:lstStyle/>
        <a:p>
          <a:endParaRPr lang="ru-RU"/>
        </a:p>
      </dgm:t>
    </dgm:pt>
    <dgm:pt modelId="{D235B8DC-ED99-495F-8A61-E1C3CB438421}" type="sibTrans" cxnId="{0B57CE3B-DC43-4760-8412-A6668F9196C4}">
      <dgm:prSet/>
      <dgm:spPr/>
      <dgm:t>
        <a:bodyPr/>
        <a:lstStyle/>
        <a:p>
          <a:endParaRPr lang="ru-RU"/>
        </a:p>
      </dgm:t>
    </dgm:pt>
    <dgm:pt modelId="{6A452DDC-A96E-4919-961A-EF5C51B8A792}">
      <dgm:prSet/>
      <dgm:spPr/>
      <dgm:t>
        <a:bodyPr/>
        <a:lstStyle/>
        <a:p>
          <a:r>
            <a:rPr lang="ru-RU" dirty="0" smtClean="0">
              <a:solidFill>
                <a:schemeClr val="tx1"/>
              </a:solidFill>
            </a:rPr>
            <a:t>7) использовать электронные документы в отношении себя и несовершеннолетних членов семьи из сервиса цифровых документов в соответствии с подзаконным нормативным правовым </a:t>
          </a:r>
          <a:r>
            <a:rPr lang="ru-RU" dirty="0" smtClean="0"/>
            <a:t>актом, определяющим порядок оказания государственной услуги.</a:t>
          </a:r>
          <a:endParaRPr lang="ru-RU" dirty="0"/>
        </a:p>
      </dgm:t>
    </dgm:pt>
    <dgm:pt modelId="{1F53EAE8-803C-48B2-9661-0F34CD16C84D}" type="parTrans" cxnId="{628511D4-31C6-4305-964F-561E474C6052}">
      <dgm:prSet/>
      <dgm:spPr/>
      <dgm:t>
        <a:bodyPr/>
        <a:lstStyle/>
        <a:p>
          <a:endParaRPr lang="ru-RU"/>
        </a:p>
      </dgm:t>
    </dgm:pt>
    <dgm:pt modelId="{ABAC6F14-888A-41B5-B379-6DC701922ED9}" type="sibTrans" cxnId="{628511D4-31C6-4305-964F-561E474C6052}">
      <dgm:prSet/>
      <dgm:spPr/>
      <dgm:t>
        <a:bodyPr/>
        <a:lstStyle/>
        <a:p>
          <a:endParaRPr lang="ru-RU"/>
        </a:p>
      </dgm:t>
    </dgm:pt>
    <dgm:pt modelId="{73BD9CE8-8EB4-4EED-96B5-1CC6686291F4}" type="pres">
      <dgm:prSet presAssocID="{D4D7E252-78AF-43A0-882F-AE58E6400773}" presName="linear" presStyleCnt="0">
        <dgm:presLayoutVars>
          <dgm:animLvl val="lvl"/>
          <dgm:resizeHandles val="exact"/>
        </dgm:presLayoutVars>
      </dgm:prSet>
      <dgm:spPr/>
      <dgm:t>
        <a:bodyPr/>
        <a:lstStyle/>
        <a:p>
          <a:endParaRPr lang="ru-RU"/>
        </a:p>
      </dgm:t>
    </dgm:pt>
    <dgm:pt modelId="{B98E8968-F4DB-405A-961B-DA7AE4DDF835}" type="pres">
      <dgm:prSet presAssocID="{D60FAD1A-7C9A-4073-A5AE-A223CA6240FE}" presName="parentText" presStyleLbl="node1" presStyleIdx="0" presStyleCnt="2" custScaleY="39330">
        <dgm:presLayoutVars>
          <dgm:chMax val="0"/>
          <dgm:bulletEnabled val="1"/>
        </dgm:presLayoutVars>
      </dgm:prSet>
      <dgm:spPr/>
      <dgm:t>
        <a:bodyPr/>
        <a:lstStyle/>
        <a:p>
          <a:endParaRPr lang="ru-RU"/>
        </a:p>
      </dgm:t>
    </dgm:pt>
    <dgm:pt modelId="{477269C9-D9D7-4B0D-81CF-C0CDA543A937}" type="pres">
      <dgm:prSet presAssocID="{D60FAD1A-7C9A-4073-A5AE-A223CA6240FE}" presName="childText" presStyleLbl="revTx" presStyleIdx="0" presStyleCnt="1">
        <dgm:presLayoutVars>
          <dgm:bulletEnabled val="1"/>
        </dgm:presLayoutVars>
      </dgm:prSet>
      <dgm:spPr/>
      <dgm:t>
        <a:bodyPr/>
        <a:lstStyle/>
        <a:p>
          <a:endParaRPr lang="ru-RU"/>
        </a:p>
      </dgm:t>
    </dgm:pt>
    <dgm:pt modelId="{CE7337EA-B5DF-4CC5-913F-DA1F8FA69061}" type="pres">
      <dgm:prSet presAssocID="{3498F2CA-C2C8-4B96-B543-D76C77116D45}" presName="parentText" presStyleLbl="node1" presStyleIdx="1" presStyleCnt="2">
        <dgm:presLayoutVars>
          <dgm:chMax val="0"/>
          <dgm:bulletEnabled val="1"/>
        </dgm:presLayoutVars>
      </dgm:prSet>
      <dgm:spPr/>
      <dgm:t>
        <a:bodyPr/>
        <a:lstStyle/>
        <a:p>
          <a:endParaRPr lang="ru-RU"/>
        </a:p>
      </dgm:t>
    </dgm:pt>
  </dgm:ptLst>
  <dgm:cxnLst>
    <dgm:cxn modelId="{80D71769-D020-45B7-9D14-47CDB9D59B2E}" type="presOf" srcId="{A2A3B410-FD5F-452C-B57F-64755D1410CE}" destId="{477269C9-D9D7-4B0D-81CF-C0CDA543A937}" srcOrd="0" destOrd="6" presId="urn:microsoft.com/office/officeart/2005/8/layout/vList2"/>
    <dgm:cxn modelId="{273ED98D-1EEE-44CE-ADD9-A7A73BC25653}" type="presOf" srcId="{5DFC3A02-74F9-47D0-9325-9126EDA626C3}" destId="{477269C9-D9D7-4B0D-81CF-C0CDA543A937}" srcOrd="0" destOrd="1" presId="urn:microsoft.com/office/officeart/2005/8/layout/vList2"/>
    <dgm:cxn modelId="{18C68C16-8736-475D-B9FF-1A6E5C358C71}" srcId="{D4D7E252-78AF-43A0-882F-AE58E6400773}" destId="{3498F2CA-C2C8-4B96-B543-D76C77116D45}" srcOrd="1" destOrd="0" parTransId="{64A7E501-F451-44A1-83BC-3F8F8896CDF0}" sibTransId="{F3DDF404-7E04-4114-9E28-BEE053AA2403}"/>
    <dgm:cxn modelId="{848CF372-29B7-4DB3-BDE0-BF4BB4B0C386}" srcId="{D60FAD1A-7C9A-4073-A5AE-A223CA6240FE}" destId="{F18BE390-651A-4FC5-BB53-8393774A6719}" srcOrd="5" destOrd="0" parTransId="{170E2929-C96E-4BB8-8926-A1D58E0D60F6}" sibTransId="{425F39B6-A25A-4508-9C7F-C6C58DC9E2FD}"/>
    <dgm:cxn modelId="{B3F06FEC-86EF-4CC8-8025-71702BBEEDDA}" type="presOf" srcId="{6A452DDC-A96E-4919-961A-EF5C51B8A792}" destId="{477269C9-D9D7-4B0D-81CF-C0CDA543A937}" srcOrd="0" destOrd="7" presId="urn:microsoft.com/office/officeart/2005/8/layout/vList2"/>
    <dgm:cxn modelId="{B80DF4C9-D4F7-47DE-BC68-26021CD9CDF3}" type="presOf" srcId="{EE6F6D8D-3FDA-4F24-B048-9487B96B5D53}" destId="{477269C9-D9D7-4B0D-81CF-C0CDA543A937}" srcOrd="0" destOrd="4" presId="urn:microsoft.com/office/officeart/2005/8/layout/vList2"/>
    <dgm:cxn modelId="{4DB65A22-CD7D-40B1-B0A3-D3471BE7E07D}" type="presOf" srcId="{ACA6789F-D546-42B7-868E-323304FE5514}" destId="{477269C9-D9D7-4B0D-81CF-C0CDA543A937}" srcOrd="0" destOrd="2" presId="urn:microsoft.com/office/officeart/2005/8/layout/vList2"/>
    <dgm:cxn modelId="{628511D4-31C6-4305-964F-561E474C6052}" srcId="{D60FAD1A-7C9A-4073-A5AE-A223CA6240FE}" destId="{6A452DDC-A96E-4919-961A-EF5C51B8A792}" srcOrd="7" destOrd="0" parTransId="{1F53EAE8-803C-48B2-9661-0F34CD16C84D}" sibTransId="{ABAC6F14-888A-41B5-B379-6DC701922ED9}"/>
    <dgm:cxn modelId="{6E2306D3-1F4E-4532-B2C2-16EB6633472B}" srcId="{D60FAD1A-7C9A-4073-A5AE-A223CA6240FE}" destId="{ACA6789F-D546-42B7-868E-323304FE5514}" srcOrd="2" destOrd="0" parTransId="{0F439D7C-A085-488C-859B-860B3CE0FD8C}" sibTransId="{43863883-90EE-4CB0-9740-74DF59526F3E}"/>
    <dgm:cxn modelId="{E260A4DE-E287-42F1-AE1A-813827445B20}" type="presOf" srcId="{2D6DBDCB-E2C3-4A11-B1C3-53D6A6EC9336}" destId="{477269C9-D9D7-4B0D-81CF-C0CDA543A937}" srcOrd="0" destOrd="3" presId="urn:microsoft.com/office/officeart/2005/8/layout/vList2"/>
    <dgm:cxn modelId="{0CBBB8D4-5311-4AED-A647-B244AF8E2952}" type="presOf" srcId="{D4D7E252-78AF-43A0-882F-AE58E6400773}" destId="{73BD9CE8-8EB4-4EED-96B5-1CC6686291F4}" srcOrd="0" destOrd="0" presId="urn:microsoft.com/office/officeart/2005/8/layout/vList2"/>
    <dgm:cxn modelId="{9A6F0C08-CF29-4C36-8D38-9D0FCBE5E8C7}" type="presOf" srcId="{F18BE390-651A-4FC5-BB53-8393774A6719}" destId="{477269C9-D9D7-4B0D-81CF-C0CDA543A937}" srcOrd="0" destOrd="5" presId="urn:microsoft.com/office/officeart/2005/8/layout/vList2"/>
    <dgm:cxn modelId="{EB247A8A-E18F-4700-8DD1-11716041AA14}" type="presOf" srcId="{3498F2CA-C2C8-4B96-B543-D76C77116D45}" destId="{CE7337EA-B5DF-4CC5-913F-DA1F8FA69061}" srcOrd="0" destOrd="0" presId="urn:microsoft.com/office/officeart/2005/8/layout/vList2"/>
    <dgm:cxn modelId="{1737384C-3828-4770-BF3B-555A1212738B}" type="presOf" srcId="{D60FAD1A-7C9A-4073-A5AE-A223CA6240FE}" destId="{B98E8968-F4DB-405A-961B-DA7AE4DDF835}" srcOrd="0" destOrd="0" presId="urn:microsoft.com/office/officeart/2005/8/layout/vList2"/>
    <dgm:cxn modelId="{0B57CE3B-DC43-4760-8412-A6668F9196C4}" srcId="{D60FAD1A-7C9A-4073-A5AE-A223CA6240FE}" destId="{A2A3B410-FD5F-452C-B57F-64755D1410CE}" srcOrd="6" destOrd="0" parTransId="{159FB874-DD6D-4381-87B9-9A3B4022EB8F}" sibTransId="{D235B8DC-ED99-495F-8A61-E1C3CB438421}"/>
    <dgm:cxn modelId="{3C377FF3-4AF6-4E02-940A-8AF4759F723F}" srcId="{D4D7E252-78AF-43A0-882F-AE58E6400773}" destId="{D60FAD1A-7C9A-4073-A5AE-A223CA6240FE}" srcOrd="0" destOrd="0" parTransId="{D3A29439-9487-40EC-B520-32296621D1BD}" sibTransId="{F6A04DC7-E164-44F3-9CB3-CF17FF68467B}"/>
    <dgm:cxn modelId="{400BA085-CA75-4511-BF89-90858D5929B3}" srcId="{D60FAD1A-7C9A-4073-A5AE-A223CA6240FE}" destId="{5DFC3A02-74F9-47D0-9325-9126EDA626C3}" srcOrd="1" destOrd="0" parTransId="{B484299B-E139-4BD6-B845-C1458A99D713}" sibTransId="{C6155FF0-51C9-498F-B0EA-ADB31AB1A021}"/>
    <dgm:cxn modelId="{30D426BE-6B56-415C-936D-471749B81B80}" srcId="{D60FAD1A-7C9A-4073-A5AE-A223CA6240FE}" destId="{EE6F6D8D-3FDA-4F24-B048-9487B96B5D53}" srcOrd="4" destOrd="0" parTransId="{DAB4550C-B708-4F65-ADA0-3C7881EBA09F}" sibTransId="{EBFAE56F-E426-400E-9E59-6CBA5FAFE8E2}"/>
    <dgm:cxn modelId="{F266B6BD-4D83-4B81-BCCE-5706BD3ED9BA}" type="presOf" srcId="{9FEB02D3-E37F-4BF0-9B8E-D099132EEF26}" destId="{477269C9-D9D7-4B0D-81CF-C0CDA543A937}" srcOrd="0" destOrd="0" presId="urn:microsoft.com/office/officeart/2005/8/layout/vList2"/>
    <dgm:cxn modelId="{00534634-D169-43B0-920C-FF842C2D4981}" srcId="{D60FAD1A-7C9A-4073-A5AE-A223CA6240FE}" destId="{2D6DBDCB-E2C3-4A11-B1C3-53D6A6EC9336}" srcOrd="3" destOrd="0" parTransId="{129B27D0-25AB-4371-BDA9-A05DE33FB118}" sibTransId="{DDADF971-4565-4FEA-9724-EC816ADA41D5}"/>
    <dgm:cxn modelId="{02AEAFE1-7E4F-4F3E-BE5C-ED6998AABFA5}" srcId="{D60FAD1A-7C9A-4073-A5AE-A223CA6240FE}" destId="{9FEB02D3-E37F-4BF0-9B8E-D099132EEF26}" srcOrd="0" destOrd="0" parTransId="{3BF3E0F0-96CC-43F0-9275-C9732FD9349A}" sibTransId="{FB748DAF-CA86-496F-A57E-681D89047B0D}"/>
    <dgm:cxn modelId="{BD8D03C8-D286-4470-8DDF-0F58263533C0}" type="presParOf" srcId="{73BD9CE8-8EB4-4EED-96B5-1CC6686291F4}" destId="{B98E8968-F4DB-405A-961B-DA7AE4DDF835}" srcOrd="0" destOrd="0" presId="urn:microsoft.com/office/officeart/2005/8/layout/vList2"/>
    <dgm:cxn modelId="{29074764-2EBF-45E4-B392-F303B7D1FFA9}" type="presParOf" srcId="{73BD9CE8-8EB4-4EED-96B5-1CC6686291F4}" destId="{477269C9-D9D7-4B0D-81CF-C0CDA543A937}" srcOrd="1" destOrd="0" presId="urn:microsoft.com/office/officeart/2005/8/layout/vList2"/>
    <dgm:cxn modelId="{E5A22C20-6479-4864-AA13-AF7C16A865CA}" type="presParOf" srcId="{73BD9CE8-8EB4-4EED-96B5-1CC6686291F4}" destId="{CE7337EA-B5DF-4CC5-913F-DA1F8FA6906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553923-7D3A-4699-ADE2-20EEE4111B4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E292A74D-03CF-4DA3-A513-05983B9F41D9}">
      <dgm:prSet phldrT="[Текст]" custT="1"/>
      <dgm:spPr/>
      <dgm:t>
        <a:bodyPr/>
        <a:lstStyle/>
        <a:p>
          <a:r>
            <a:rPr lang="ru-RU" sz="1800" b="1" i="0" u="none" smtClean="0"/>
            <a:t>При оказании государственных услуг не допускается истребования от услугополучателей:</a:t>
          </a:r>
          <a:endParaRPr lang="ru-RU" sz="1800" b="1" i="0" u="none" dirty="0"/>
        </a:p>
      </dgm:t>
    </dgm:pt>
    <dgm:pt modelId="{A1532BE5-F2BC-416F-982B-35B73C756BAF}" type="parTrans" cxnId="{99F83DDA-876F-4FFF-BA60-15FCBE60F0E9}">
      <dgm:prSet/>
      <dgm:spPr/>
      <dgm:t>
        <a:bodyPr/>
        <a:lstStyle/>
        <a:p>
          <a:endParaRPr lang="ru-RU" sz="4000" b="1" i="0" u="none">
            <a:solidFill>
              <a:schemeClr val="tx1"/>
            </a:solidFill>
          </a:endParaRPr>
        </a:p>
      </dgm:t>
    </dgm:pt>
    <dgm:pt modelId="{CF44E751-83CF-4AAE-AED6-8CCC184D5910}" type="sibTrans" cxnId="{99F83DDA-876F-4FFF-BA60-15FCBE60F0E9}">
      <dgm:prSet/>
      <dgm:spPr/>
      <dgm:t>
        <a:bodyPr/>
        <a:lstStyle/>
        <a:p>
          <a:endParaRPr lang="ru-RU" sz="4000" b="1" i="0" u="none">
            <a:solidFill>
              <a:schemeClr val="tx1"/>
            </a:solidFill>
          </a:endParaRPr>
        </a:p>
      </dgm:t>
    </dgm:pt>
    <dgm:pt modelId="{C42E5926-CDBA-422D-9469-BBA5E97A5DF6}">
      <dgm:prSet custT="1"/>
      <dgm:spPr/>
      <dgm:t>
        <a:bodyPr/>
        <a:lstStyle/>
        <a:p>
          <a:r>
            <a:rPr lang="ru-RU" sz="1800" b="1" i="0" u="none" dirty="0" smtClean="0"/>
            <a:t>1) документов и сведений, которые могут быть получены из информационных систем, используемых для оказания государственных услуг, или </a:t>
          </a:r>
          <a:r>
            <a:rPr lang="ru-RU" sz="1800" b="1" i="0" u="none" dirty="0" smtClean="0">
              <a:hlinkClick xmlns:r="http://schemas.openxmlformats.org/officeDocument/2006/relationships" r:id="rId1"/>
            </a:rPr>
            <a:t>сервиса цифровых документов</a:t>
          </a:r>
          <a:r>
            <a:rPr lang="ru-RU" sz="1800" b="1" i="0" u="none" dirty="0" smtClean="0"/>
            <a:t>;</a:t>
          </a:r>
          <a:endParaRPr lang="ru-RU" sz="1800" b="1" i="0" u="none" dirty="0"/>
        </a:p>
      </dgm:t>
    </dgm:pt>
    <dgm:pt modelId="{E96CE886-3834-4ABD-80C6-208AF62E35AA}" type="parTrans" cxnId="{F7FF2DF6-AD90-402B-B0EF-6E14BBF40499}">
      <dgm:prSet/>
      <dgm:spPr/>
      <dgm:t>
        <a:bodyPr/>
        <a:lstStyle/>
        <a:p>
          <a:endParaRPr lang="ru-RU" sz="4000" b="1" i="0" u="none">
            <a:solidFill>
              <a:schemeClr val="tx1"/>
            </a:solidFill>
          </a:endParaRPr>
        </a:p>
      </dgm:t>
    </dgm:pt>
    <dgm:pt modelId="{5B0AC57A-C92A-4526-AA62-1FA81A19CECC}" type="sibTrans" cxnId="{F7FF2DF6-AD90-402B-B0EF-6E14BBF40499}">
      <dgm:prSet/>
      <dgm:spPr/>
      <dgm:t>
        <a:bodyPr/>
        <a:lstStyle/>
        <a:p>
          <a:endParaRPr lang="ru-RU" sz="4000" b="1" i="0" u="none">
            <a:solidFill>
              <a:schemeClr val="tx1"/>
            </a:solidFill>
          </a:endParaRPr>
        </a:p>
      </dgm:t>
    </dgm:pt>
    <dgm:pt modelId="{AD899C11-3876-490F-870E-BCD047FC8B3D}">
      <dgm:prSet custT="1"/>
      <dgm:spPr/>
      <dgm:t>
        <a:bodyPr/>
        <a:lstStyle/>
        <a:p>
          <a:r>
            <a:rPr lang="ru-RU" sz="1800" b="1" i="0" u="none" dirty="0" smtClean="0"/>
            <a:t>2) нотариально засвидетельствованных копий документов, оригиналы которых представлены для сверки </a:t>
          </a:r>
          <a:r>
            <a:rPr lang="ru-RU" sz="1800" b="1" i="0" u="none" dirty="0" err="1" smtClean="0"/>
            <a:t>услугодателю</a:t>
          </a:r>
          <a:r>
            <a:rPr lang="ru-RU" sz="1800" b="1" i="0" u="none" dirty="0" smtClean="0"/>
            <a:t>, Государственной корпорации, за исключением случаев, предусмотренных </a:t>
          </a:r>
          <a:r>
            <a:rPr lang="ru-RU" sz="1800" b="1" i="0" u="none" dirty="0" smtClean="0">
              <a:hlinkClick xmlns:r="http://schemas.openxmlformats.org/officeDocument/2006/relationships" r:id="rId2"/>
            </a:rPr>
            <a:t>законодательством</a:t>
          </a:r>
          <a:r>
            <a:rPr lang="ru-RU" sz="1800" b="1" i="0" u="none" dirty="0" smtClean="0"/>
            <a:t> Республики Казахстан, регулирующим вопросы пенсионного и социального обеспечения.</a:t>
          </a:r>
          <a:endParaRPr lang="ru-RU" sz="1800" b="1" i="0" u="none" dirty="0"/>
        </a:p>
      </dgm:t>
    </dgm:pt>
    <dgm:pt modelId="{1F4AA8F3-0557-411D-A24A-3AAD06B64AED}" type="parTrans" cxnId="{E0C067F2-ABC4-44FB-9A7A-BE9AC03BE12F}">
      <dgm:prSet/>
      <dgm:spPr/>
      <dgm:t>
        <a:bodyPr/>
        <a:lstStyle/>
        <a:p>
          <a:endParaRPr lang="ru-RU" sz="4000" b="1" i="0" u="none">
            <a:solidFill>
              <a:schemeClr val="tx1"/>
            </a:solidFill>
          </a:endParaRPr>
        </a:p>
      </dgm:t>
    </dgm:pt>
    <dgm:pt modelId="{531B05FB-6C8A-46E4-9C7B-5CD3B62E325D}" type="sibTrans" cxnId="{E0C067F2-ABC4-44FB-9A7A-BE9AC03BE12F}">
      <dgm:prSet/>
      <dgm:spPr/>
      <dgm:t>
        <a:bodyPr/>
        <a:lstStyle/>
        <a:p>
          <a:endParaRPr lang="ru-RU" sz="4000" b="1" i="0" u="none">
            <a:solidFill>
              <a:schemeClr val="tx1"/>
            </a:solidFill>
          </a:endParaRPr>
        </a:p>
      </dgm:t>
    </dgm:pt>
    <dgm:pt modelId="{F1EA78EB-F24A-4ED6-AC6D-9C34C30C934D}" type="pres">
      <dgm:prSet presAssocID="{98553923-7D3A-4699-ADE2-20EEE4111B4C}" presName="hierChild1" presStyleCnt="0">
        <dgm:presLayoutVars>
          <dgm:orgChart val="1"/>
          <dgm:chPref val="1"/>
          <dgm:dir/>
          <dgm:animOne val="branch"/>
          <dgm:animLvl val="lvl"/>
          <dgm:resizeHandles/>
        </dgm:presLayoutVars>
      </dgm:prSet>
      <dgm:spPr/>
      <dgm:t>
        <a:bodyPr/>
        <a:lstStyle/>
        <a:p>
          <a:endParaRPr lang="ru-RU"/>
        </a:p>
      </dgm:t>
    </dgm:pt>
    <dgm:pt modelId="{CF787A2B-3DD8-416B-BE0E-234B97087CDB}" type="pres">
      <dgm:prSet presAssocID="{E292A74D-03CF-4DA3-A513-05983B9F41D9}" presName="hierRoot1" presStyleCnt="0">
        <dgm:presLayoutVars>
          <dgm:hierBranch val="init"/>
        </dgm:presLayoutVars>
      </dgm:prSet>
      <dgm:spPr/>
    </dgm:pt>
    <dgm:pt modelId="{D1A4762D-2880-4FDE-9D58-E0F611DA90D0}" type="pres">
      <dgm:prSet presAssocID="{E292A74D-03CF-4DA3-A513-05983B9F41D9}" presName="rootComposite1" presStyleCnt="0"/>
      <dgm:spPr/>
    </dgm:pt>
    <dgm:pt modelId="{6C8DC4D8-51C3-47AC-8472-653810EAA98B}" type="pres">
      <dgm:prSet presAssocID="{E292A74D-03CF-4DA3-A513-05983B9F41D9}" presName="rootText1" presStyleLbl="node0" presStyleIdx="0" presStyleCnt="1" custScaleX="158642" custScaleY="69747">
        <dgm:presLayoutVars>
          <dgm:chPref val="3"/>
        </dgm:presLayoutVars>
      </dgm:prSet>
      <dgm:spPr/>
      <dgm:t>
        <a:bodyPr/>
        <a:lstStyle/>
        <a:p>
          <a:endParaRPr lang="ru-RU"/>
        </a:p>
      </dgm:t>
    </dgm:pt>
    <dgm:pt modelId="{B33338E8-B202-47A9-BC3B-117BBEA0C1DD}" type="pres">
      <dgm:prSet presAssocID="{E292A74D-03CF-4DA3-A513-05983B9F41D9}" presName="rootConnector1" presStyleLbl="node1" presStyleIdx="0" presStyleCnt="0"/>
      <dgm:spPr/>
      <dgm:t>
        <a:bodyPr/>
        <a:lstStyle/>
        <a:p>
          <a:endParaRPr lang="ru-RU"/>
        </a:p>
      </dgm:t>
    </dgm:pt>
    <dgm:pt modelId="{0B4D6370-1506-422D-AA3B-DBB7A7C3E00C}" type="pres">
      <dgm:prSet presAssocID="{E292A74D-03CF-4DA3-A513-05983B9F41D9}" presName="hierChild2" presStyleCnt="0"/>
      <dgm:spPr/>
    </dgm:pt>
    <dgm:pt modelId="{D45094C3-719A-41D4-94D9-040DC3DBC372}" type="pres">
      <dgm:prSet presAssocID="{E96CE886-3834-4ABD-80C6-208AF62E35AA}" presName="Name37" presStyleLbl="parChTrans1D2" presStyleIdx="0" presStyleCnt="2"/>
      <dgm:spPr/>
      <dgm:t>
        <a:bodyPr/>
        <a:lstStyle/>
        <a:p>
          <a:endParaRPr lang="ru-RU"/>
        </a:p>
      </dgm:t>
    </dgm:pt>
    <dgm:pt modelId="{420346A9-D67F-44D3-807E-95BD9A2CA716}" type="pres">
      <dgm:prSet presAssocID="{C42E5926-CDBA-422D-9469-BBA5E97A5DF6}" presName="hierRoot2" presStyleCnt="0">
        <dgm:presLayoutVars>
          <dgm:hierBranch val="init"/>
        </dgm:presLayoutVars>
      </dgm:prSet>
      <dgm:spPr/>
    </dgm:pt>
    <dgm:pt modelId="{7055522C-9624-469F-846A-EE32F89D3D15}" type="pres">
      <dgm:prSet presAssocID="{C42E5926-CDBA-422D-9469-BBA5E97A5DF6}" presName="rootComposite" presStyleCnt="0"/>
      <dgm:spPr/>
    </dgm:pt>
    <dgm:pt modelId="{7CCA731C-8CE3-48B7-8EC0-A57DBAB4B190}" type="pres">
      <dgm:prSet presAssocID="{C42E5926-CDBA-422D-9469-BBA5E97A5DF6}" presName="rootText" presStyleLbl="node2" presStyleIdx="0" presStyleCnt="2" custScaleY="187454">
        <dgm:presLayoutVars>
          <dgm:chPref val="3"/>
        </dgm:presLayoutVars>
      </dgm:prSet>
      <dgm:spPr/>
      <dgm:t>
        <a:bodyPr/>
        <a:lstStyle/>
        <a:p>
          <a:endParaRPr lang="ru-RU"/>
        </a:p>
      </dgm:t>
    </dgm:pt>
    <dgm:pt modelId="{230A58AE-4C31-4331-BCA5-9E2D4E87726E}" type="pres">
      <dgm:prSet presAssocID="{C42E5926-CDBA-422D-9469-BBA5E97A5DF6}" presName="rootConnector" presStyleLbl="node2" presStyleIdx="0" presStyleCnt="2"/>
      <dgm:spPr/>
      <dgm:t>
        <a:bodyPr/>
        <a:lstStyle/>
        <a:p>
          <a:endParaRPr lang="ru-RU"/>
        </a:p>
      </dgm:t>
    </dgm:pt>
    <dgm:pt modelId="{40E9F600-2A03-4186-88BE-EEC4B98E73BA}" type="pres">
      <dgm:prSet presAssocID="{C42E5926-CDBA-422D-9469-BBA5E97A5DF6}" presName="hierChild4" presStyleCnt="0"/>
      <dgm:spPr/>
    </dgm:pt>
    <dgm:pt modelId="{65009249-4151-41C0-A34C-853B80D3E621}" type="pres">
      <dgm:prSet presAssocID="{C42E5926-CDBA-422D-9469-BBA5E97A5DF6}" presName="hierChild5" presStyleCnt="0"/>
      <dgm:spPr/>
    </dgm:pt>
    <dgm:pt modelId="{44FEF188-96F2-405D-8037-8B7B3A53570C}" type="pres">
      <dgm:prSet presAssocID="{1F4AA8F3-0557-411D-A24A-3AAD06B64AED}" presName="Name37" presStyleLbl="parChTrans1D2" presStyleIdx="1" presStyleCnt="2"/>
      <dgm:spPr/>
      <dgm:t>
        <a:bodyPr/>
        <a:lstStyle/>
        <a:p>
          <a:endParaRPr lang="ru-RU"/>
        </a:p>
      </dgm:t>
    </dgm:pt>
    <dgm:pt modelId="{06CA3521-6453-46E5-8754-5378657B5C96}" type="pres">
      <dgm:prSet presAssocID="{AD899C11-3876-490F-870E-BCD047FC8B3D}" presName="hierRoot2" presStyleCnt="0">
        <dgm:presLayoutVars>
          <dgm:hierBranch val="init"/>
        </dgm:presLayoutVars>
      </dgm:prSet>
      <dgm:spPr/>
    </dgm:pt>
    <dgm:pt modelId="{A38FCD89-A010-486F-8261-B76AF48EC9E1}" type="pres">
      <dgm:prSet presAssocID="{AD899C11-3876-490F-870E-BCD047FC8B3D}" presName="rootComposite" presStyleCnt="0"/>
      <dgm:spPr/>
    </dgm:pt>
    <dgm:pt modelId="{0EC6E480-72AE-40DB-B124-B9FF65F0D18F}" type="pres">
      <dgm:prSet presAssocID="{AD899C11-3876-490F-870E-BCD047FC8B3D}" presName="rootText" presStyleLbl="node2" presStyleIdx="1" presStyleCnt="2" custScaleY="187454">
        <dgm:presLayoutVars>
          <dgm:chPref val="3"/>
        </dgm:presLayoutVars>
      </dgm:prSet>
      <dgm:spPr/>
      <dgm:t>
        <a:bodyPr/>
        <a:lstStyle/>
        <a:p>
          <a:endParaRPr lang="ru-RU"/>
        </a:p>
      </dgm:t>
    </dgm:pt>
    <dgm:pt modelId="{EA34AF26-807B-484E-BDFB-26C5A1C0FBA5}" type="pres">
      <dgm:prSet presAssocID="{AD899C11-3876-490F-870E-BCD047FC8B3D}" presName="rootConnector" presStyleLbl="node2" presStyleIdx="1" presStyleCnt="2"/>
      <dgm:spPr/>
      <dgm:t>
        <a:bodyPr/>
        <a:lstStyle/>
        <a:p>
          <a:endParaRPr lang="ru-RU"/>
        </a:p>
      </dgm:t>
    </dgm:pt>
    <dgm:pt modelId="{C9699C94-9F85-4170-B72A-77320BFB3B6E}" type="pres">
      <dgm:prSet presAssocID="{AD899C11-3876-490F-870E-BCD047FC8B3D}" presName="hierChild4" presStyleCnt="0"/>
      <dgm:spPr/>
    </dgm:pt>
    <dgm:pt modelId="{65770BD6-8748-4C89-BCE4-7A0743BFFE10}" type="pres">
      <dgm:prSet presAssocID="{AD899C11-3876-490F-870E-BCD047FC8B3D}" presName="hierChild5" presStyleCnt="0"/>
      <dgm:spPr/>
    </dgm:pt>
    <dgm:pt modelId="{586C505D-AE8D-4B3A-BDF4-B14976423AFC}" type="pres">
      <dgm:prSet presAssocID="{E292A74D-03CF-4DA3-A513-05983B9F41D9}" presName="hierChild3" presStyleCnt="0"/>
      <dgm:spPr/>
    </dgm:pt>
  </dgm:ptLst>
  <dgm:cxnLst>
    <dgm:cxn modelId="{E0C067F2-ABC4-44FB-9A7A-BE9AC03BE12F}" srcId="{E292A74D-03CF-4DA3-A513-05983B9F41D9}" destId="{AD899C11-3876-490F-870E-BCD047FC8B3D}" srcOrd="1" destOrd="0" parTransId="{1F4AA8F3-0557-411D-A24A-3AAD06B64AED}" sibTransId="{531B05FB-6C8A-46E4-9C7B-5CD3B62E325D}"/>
    <dgm:cxn modelId="{A265AF00-481B-4FBD-AC9D-64F3C25DAB9A}" type="presOf" srcId="{E292A74D-03CF-4DA3-A513-05983B9F41D9}" destId="{6C8DC4D8-51C3-47AC-8472-653810EAA98B}" srcOrd="0" destOrd="0" presId="urn:microsoft.com/office/officeart/2005/8/layout/orgChart1"/>
    <dgm:cxn modelId="{3B60A5FD-9F9B-4093-866A-834776E17C3C}" type="presOf" srcId="{98553923-7D3A-4699-ADE2-20EEE4111B4C}" destId="{F1EA78EB-F24A-4ED6-AC6D-9C34C30C934D}" srcOrd="0" destOrd="0" presId="urn:microsoft.com/office/officeart/2005/8/layout/orgChart1"/>
    <dgm:cxn modelId="{BDCF369D-A430-4DC6-8934-E54E2511468A}" type="presOf" srcId="{C42E5926-CDBA-422D-9469-BBA5E97A5DF6}" destId="{230A58AE-4C31-4331-BCA5-9E2D4E87726E}" srcOrd="1" destOrd="0" presId="urn:microsoft.com/office/officeart/2005/8/layout/orgChart1"/>
    <dgm:cxn modelId="{69A87BFD-87F0-4EFE-AE43-F16A48BF5352}" type="presOf" srcId="{E292A74D-03CF-4DA3-A513-05983B9F41D9}" destId="{B33338E8-B202-47A9-BC3B-117BBEA0C1DD}" srcOrd="1" destOrd="0" presId="urn:microsoft.com/office/officeart/2005/8/layout/orgChart1"/>
    <dgm:cxn modelId="{165B4A3E-1672-494C-AAC5-5EE787CF84BD}" type="presOf" srcId="{AD899C11-3876-490F-870E-BCD047FC8B3D}" destId="{0EC6E480-72AE-40DB-B124-B9FF65F0D18F}" srcOrd="0" destOrd="0" presId="urn:microsoft.com/office/officeart/2005/8/layout/orgChart1"/>
    <dgm:cxn modelId="{C5FD48FB-0D60-47E6-9D9A-6FEF202BA17D}" type="presOf" srcId="{C42E5926-CDBA-422D-9469-BBA5E97A5DF6}" destId="{7CCA731C-8CE3-48B7-8EC0-A57DBAB4B190}" srcOrd="0" destOrd="0" presId="urn:microsoft.com/office/officeart/2005/8/layout/orgChart1"/>
    <dgm:cxn modelId="{F7FF2DF6-AD90-402B-B0EF-6E14BBF40499}" srcId="{E292A74D-03CF-4DA3-A513-05983B9F41D9}" destId="{C42E5926-CDBA-422D-9469-BBA5E97A5DF6}" srcOrd="0" destOrd="0" parTransId="{E96CE886-3834-4ABD-80C6-208AF62E35AA}" sibTransId="{5B0AC57A-C92A-4526-AA62-1FA81A19CECC}"/>
    <dgm:cxn modelId="{75477969-9900-4A2B-81F9-DD71A0076F21}" type="presOf" srcId="{1F4AA8F3-0557-411D-A24A-3AAD06B64AED}" destId="{44FEF188-96F2-405D-8037-8B7B3A53570C}" srcOrd="0" destOrd="0" presId="urn:microsoft.com/office/officeart/2005/8/layout/orgChart1"/>
    <dgm:cxn modelId="{48327986-459A-420F-BFFE-DD90CDB7FC96}" type="presOf" srcId="{AD899C11-3876-490F-870E-BCD047FC8B3D}" destId="{EA34AF26-807B-484E-BDFB-26C5A1C0FBA5}" srcOrd="1" destOrd="0" presId="urn:microsoft.com/office/officeart/2005/8/layout/orgChart1"/>
    <dgm:cxn modelId="{8BEDEBC2-6533-4992-AC56-25EB300F11F0}" type="presOf" srcId="{E96CE886-3834-4ABD-80C6-208AF62E35AA}" destId="{D45094C3-719A-41D4-94D9-040DC3DBC372}" srcOrd="0" destOrd="0" presId="urn:microsoft.com/office/officeart/2005/8/layout/orgChart1"/>
    <dgm:cxn modelId="{99F83DDA-876F-4FFF-BA60-15FCBE60F0E9}" srcId="{98553923-7D3A-4699-ADE2-20EEE4111B4C}" destId="{E292A74D-03CF-4DA3-A513-05983B9F41D9}" srcOrd="0" destOrd="0" parTransId="{A1532BE5-F2BC-416F-982B-35B73C756BAF}" sibTransId="{CF44E751-83CF-4AAE-AED6-8CCC184D5910}"/>
    <dgm:cxn modelId="{B3C181DB-FEEF-49C9-9894-148A15915D66}" type="presParOf" srcId="{F1EA78EB-F24A-4ED6-AC6D-9C34C30C934D}" destId="{CF787A2B-3DD8-416B-BE0E-234B97087CDB}" srcOrd="0" destOrd="0" presId="urn:microsoft.com/office/officeart/2005/8/layout/orgChart1"/>
    <dgm:cxn modelId="{6F6623CC-9C34-4232-A1AB-ADEAAC9FAA6C}" type="presParOf" srcId="{CF787A2B-3DD8-416B-BE0E-234B97087CDB}" destId="{D1A4762D-2880-4FDE-9D58-E0F611DA90D0}" srcOrd="0" destOrd="0" presId="urn:microsoft.com/office/officeart/2005/8/layout/orgChart1"/>
    <dgm:cxn modelId="{27C91B52-B41F-4152-910F-A321260BA0FD}" type="presParOf" srcId="{D1A4762D-2880-4FDE-9D58-E0F611DA90D0}" destId="{6C8DC4D8-51C3-47AC-8472-653810EAA98B}" srcOrd="0" destOrd="0" presId="urn:microsoft.com/office/officeart/2005/8/layout/orgChart1"/>
    <dgm:cxn modelId="{95952029-8798-4263-BD25-B31DC3946947}" type="presParOf" srcId="{D1A4762D-2880-4FDE-9D58-E0F611DA90D0}" destId="{B33338E8-B202-47A9-BC3B-117BBEA0C1DD}" srcOrd="1" destOrd="0" presId="urn:microsoft.com/office/officeart/2005/8/layout/orgChart1"/>
    <dgm:cxn modelId="{9A08A2BA-D5FD-4C78-8C8C-0681AEB4ED95}" type="presParOf" srcId="{CF787A2B-3DD8-416B-BE0E-234B97087CDB}" destId="{0B4D6370-1506-422D-AA3B-DBB7A7C3E00C}" srcOrd="1" destOrd="0" presId="urn:microsoft.com/office/officeart/2005/8/layout/orgChart1"/>
    <dgm:cxn modelId="{9FBE1266-9D3B-4C39-9895-5B5ECBBD82AC}" type="presParOf" srcId="{0B4D6370-1506-422D-AA3B-DBB7A7C3E00C}" destId="{D45094C3-719A-41D4-94D9-040DC3DBC372}" srcOrd="0" destOrd="0" presId="urn:microsoft.com/office/officeart/2005/8/layout/orgChart1"/>
    <dgm:cxn modelId="{3823CDE0-A57C-473A-96E7-081357C55911}" type="presParOf" srcId="{0B4D6370-1506-422D-AA3B-DBB7A7C3E00C}" destId="{420346A9-D67F-44D3-807E-95BD9A2CA716}" srcOrd="1" destOrd="0" presId="urn:microsoft.com/office/officeart/2005/8/layout/orgChart1"/>
    <dgm:cxn modelId="{2D61CF6C-7C53-4CE9-8CC8-160356C88399}" type="presParOf" srcId="{420346A9-D67F-44D3-807E-95BD9A2CA716}" destId="{7055522C-9624-469F-846A-EE32F89D3D15}" srcOrd="0" destOrd="0" presId="urn:microsoft.com/office/officeart/2005/8/layout/orgChart1"/>
    <dgm:cxn modelId="{FEC7079A-D801-4AC4-BCCB-1721CA208CA8}" type="presParOf" srcId="{7055522C-9624-469F-846A-EE32F89D3D15}" destId="{7CCA731C-8CE3-48B7-8EC0-A57DBAB4B190}" srcOrd="0" destOrd="0" presId="urn:microsoft.com/office/officeart/2005/8/layout/orgChart1"/>
    <dgm:cxn modelId="{AB5EC7F2-9D0F-4F7B-A079-159C8CA3EDDA}" type="presParOf" srcId="{7055522C-9624-469F-846A-EE32F89D3D15}" destId="{230A58AE-4C31-4331-BCA5-9E2D4E87726E}" srcOrd="1" destOrd="0" presId="urn:microsoft.com/office/officeart/2005/8/layout/orgChart1"/>
    <dgm:cxn modelId="{C67D62AA-A800-464B-B111-D15346AD7950}" type="presParOf" srcId="{420346A9-D67F-44D3-807E-95BD9A2CA716}" destId="{40E9F600-2A03-4186-88BE-EEC4B98E73BA}" srcOrd="1" destOrd="0" presId="urn:microsoft.com/office/officeart/2005/8/layout/orgChart1"/>
    <dgm:cxn modelId="{ACF274BB-1787-4E2E-9DF2-5FA6BC3A471E}" type="presParOf" srcId="{420346A9-D67F-44D3-807E-95BD9A2CA716}" destId="{65009249-4151-41C0-A34C-853B80D3E621}" srcOrd="2" destOrd="0" presId="urn:microsoft.com/office/officeart/2005/8/layout/orgChart1"/>
    <dgm:cxn modelId="{681437EE-34B4-4201-A051-7583DABD991B}" type="presParOf" srcId="{0B4D6370-1506-422D-AA3B-DBB7A7C3E00C}" destId="{44FEF188-96F2-405D-8037-8B7B3A53570C}" srcOrd="2" destOrd="0" presId="urn:microsoft.com/office/officeart/2005/8/layout/orgChart1"/>
    <dgm:cxn modelId="{BA8040A4-9DFD-4BC3-A7C9-0ABEE85189A9}" type="presParOf" srcId="{0B4D6370-1506-422D-AA3B-DBB7A7C3E00C}" destId="{06CA3521-6453-46E5-8754-5378657B5C96}" srcOrd="3" destOrd="0" presId="urn:microsoft.com/office/officeart/2005/8/layout/orgChart1"/>
    <dgm:cxn modelId="{8111D10F-1009-4F61-A68F-30FFD87761CB}" type="presParOf" srcId="{06CA3521-6453-46E5-8754-5378657B5C96}" destId="{A38FCD89-A010-486F-8261-B76AF48EC9E1}" srcOrd="0" destOrd="0" presId="urn:microsoft.com/office/officeart/2005/8/layout/orgChart1"/>
    <dgm:cxn modelId="{675D9388-C7E6-4E6C-ACB5-394F1B5D5D86}" type="presParOf" srcId="{A38FCD89-A010-486F-8261-B76AF48EC9E1}" destId="{0EC6E480-72AE-40DB-B124-B9FF65F0D18F}" srcOrd="0" destOrd="0" presId="urn:microsoft.com/office/officeart/2005/8/layout/orgChart1"/>
    <dgm:cxn modelId="{E8C50319-B08E-4631-A53F-69D43AA77E30}" type="presParOf" srcId="{A38FCD89-A010-486F-8261-B76AF48EC9E1}" destId="{EA34AF26-807B-484E-BDFB-26C5A1C0FBA5}" srcOrd="1" destOrd="0" presId="urn:microsoft.com/office/officeart/2005/8/layout/orgChart1"/>
    <dgm:cxn modelId="{248D00BB-AE2C-4183-AD89-0D403091C08B}" type="presParOf" srcId="{06CA3521-6453-46E5-8754-5378657B5C96}" destId="{C9699C94-9F85-4170-B72A-77320BFB3B6E}" srcOrd="1" destOrd="0" presId="urn:microsoft.com/office/officeart/2005/8/layout/orgChart1"/>
    <dgm:cxn modelId="{D15B77BE-BBCD-4A36-A830-06010CA4DD61}" type="presParOf" srcId="{06CA3521-6453-46E5-8754-5378657B5C96}" destId="{65770BD6-8748-4C89-BCE4-7A0743BFFE10}" srcOrd="2" destOrd="0" presId="urn:microsoft.com/office/officeart/2005/8/layout/orgChart1"/>
    <dgm:cxn modelId="{141BCA79-66E6-4E69-9871-0EF8A2124AAB}" type="presParOf" srcId="{CF787A2B-3DD8-416B-BE0E-234B97087CDB}" destId="{586C505D-AE8D-4B3A-BDF4-B14976423AF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5D630F5-2987-49A9-8994-CF5B6EF9DE3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ru-RU"/>
        </a:p>
      </dgm:t>
    </dgm:pt>
    <dgm:pt modelId="{9259F113-6C96-42BE-B7C7-1C53C4D70ABC}">
      <dgm:prSet phldrT="[Текст]" custT="1"/>
      <dgm:spPr/>
      <dgm:t>
        <a:bodyPr/>
        <a:lstStyle/>
        <a:p>
          <a:r>
            <a:rPr lang="ru-RU" sz="2400" b="1" dirty="0" smtClean="0"/>
            <a:t>Статья 12. Реестр государственных услуг</a:t>
          </a:r>
          <a:endParaRPr lang="ru-RU" sz="2400" dirty="0"/>
        </a:p>
      </dgm:t>
    </dgm:pt>
    <dgm:pt modelId="{0DADACBF-9F50-441C-9B4C-D68BFA0C46FE}" type="parTrans" cxnId="{BF39CA8A-8D93-4574-ADDE-D99EAFC6967F}">
      <dgm:prSet/>
      <dgm:spPr/>
      <dgm:t>
        <a:bodyPr/>
        <a:lstStyle/>
        <a:p>
          <a:endParaRPr lang="ru-RU" sz="1200"/>
        </a:p>
      </dgm:t>
    </dgm:pt>
    <dgm:pt modelId="{3D592128-18F7-4286-9B10-2229229AA75C}" type="sibTrans" cxnId="{BF39CA8A-8D93-4574-ADDE-D99EAFC6967F}">
      <dgm:prSet/>
      <dgm:spPr/>
      <dgm:t>
        <a:bodyPr/>
        <a:lstStyle/>
        <a:p>
          <a:endParaRPr lang="ru-RU" sz="1200"/>
        </a:p>
      </dgm:t>
    </dgm:pt>
    <dgm:pt modelId="{60B673F3-7208-4110-B443-11025318F226}">
      <dgm:prSet phldrT="[Текст]" custT="1"/>
      <dgm:spPr/>
      <dgm:t>
        <a:bodyPr/>
        <a:lstStyle/>
        <a:p>
          <a:r>
            <a:rPr lang="ru-RU" sz="2800" dirty="0" smtClean="0"/>
            <a:t>1. Государственные услуги подлежат включению в реестр государственных услуг.</a:t>
          </a:r>
          <a:endParaRPr lang="ru-RU" sz="2800" dirty="0"/>
        </a:p>
      </dgm:t>
    </dgm:pt>
    <dgm:pt modelId="{5B9715C1-959B-4846-A037-893B5D561285}" type="parTrans" cxnId="{D5200E97-F1B2-4AC5-A195-2C7B992678A9}">
      <dgm:prSet/>
      <dgm:spPr/>
      <dgm:t>
        <a:bodyPr/>
        <a:lstStyle/>
        <a:p>
          <a:endParaRPr lang="ru-RU" sz="1200"/>
        </a:p>
      </dgm:t>
    </dgm:pt>
    <dgm:pt modelId="{15BC5DBB-80DC-4219-A465-967CDC8A5A35}" type="sibTrans" cxnId="{D5200E97-F1B2-4AC5-A195-2C7B992678A9}">
      <dgm:prSet/>
      <dgm:spPr/>
      <dgm:t>
        <a:bodyPr/>
        <a:lstStyle/>
        <a:p>
          <a:endParaRPr lang="ru-RU" sz="1200"/>
        </a:p>
      </dgm:t>
    </dgm:pt>
    <dgm:pt modelId="{031C27DE-C97A-4B16-A615-2C0FCC22873E}">
      <dgm:prSet custT="1"/>
      <dgm:spPr/>
      <dgm:t>
        <a:bodyPr/>
        <a:lstStyle/>
        <a:p>
          <a:r>
            <a:rPr lang="ru-RU" sz="2800" dirty="0" smtClean="0"/>
            <a:t>2. Порядок ведения реестра государственных услуг, а также его структура определяются уполномоченным органом в сфере оказания государственных услуг.</a:t>
          </a:r>
          <a:endParaRPr lang="ru-RU" sz="2800" dirty="0"/>
        </a:p>
      </dgm:t>
    </dgm:pt>
    <dgm:pt modelId="{7AC172D5-6412-463F-B487-BD58E98F2267}" type="parTrans" cxnId="{A99802CA-8B1B-430B-8002-B5A22F1CA0D8}">
      <dgm:prSet/>
      <dgm:spPr/>
      <dgm:t>
        <a:bodyPr/>
        <a:lstStyle/>
        <a:p>
          <a:endParaRPr lang="ru-RU" sz="1200"/>
        </a:p>
      </dgm:t>
    </dgm:pt>
    <dgm:pt modelId="{D3D373DD-D30B-4D6E-BEFA-19CC9C7D94A8}" type="sibTrans" cxnId="{A99802CA-8B1B-430B-8002-B5A22F1CA0D8}">
      <dgm:prSet/>
      <dgm:spPr/>
      <dgm:t>
        <a:bodyPr/>
        <a:lstStyle/>
        <a:p>
          <a:endParaRPr lang="ru-RU" sz="1200"/>
        </a:p>
      </dgm:t>
    </dgm:pt>
    <dgm:pt modelId="{0D0026E3-854C-4E5D-9FBE-6F129695D6AE}">
      <dgm:prSet phldrT="[Текст]" custT="1"/>
      <dgm:spPr/>
      <dgm:t>
        <a:bodyPr/>
        <a:lstStyle/>
        <a:p>
          <a:endParaRPr lang="ru-RU" sz="2800" dirty="0"/>
        </a:p>
      </dgm:t>
    </dgm:pt>
    <dgm:pt modelId="{4AC9A71A-BCE1-4828-9FD7-C06C5F79F097}" type="parTrans" cxnId="{6FA8884E-DEAC-4C85-866C-3C05951AF34A}">
      <dgm:prSet/>
      <dgm:spPr/>
    </dgm:pt>
    <dgm:pt modelId="{E6490D06-0D4C-4263-ACBD-D3CE7197017C}" type="sibTrans" cxnId="{6FA8884E-DEAC-4C85-866C-3C05951AF34A}">
      <dgm:prSet/>
      <dgm:spPr/>
    </dgm:pt>
    <dgm:pt modelId="{1D4BD0DC-386D-4357-A4BF-BACACCA943AD}">
      <dgm:prSet phldrT="[Текст]" custT="1"/>
      <dgm:spPr/>
      <dgm:t>
        <a:bodyPr/>
        <a:lstStyle/>
        <a:p>
          <a:endParaRPr lang="ru-RU" sz="2800" dirty="0"/>
        </a:p>
      </dgm:t>
    </dgm:pt>
    <dgm:pt modelId="{ABDD1894-5B37-46F5-8535-9B3D932AC56B}" type="parTrans" cxnId="{96ECF38C-A619-49C5-BA8E-2D8E2642008E}">
      <dgm:prSet/>
      <dgm:spPr/>
    </dgm:pt>
    <dgm:pt modelId="{801A234C-0E15-4D40-9898-6277C4A24DEB}" type="sibTrans" cxnId="{96ECF38C-A619-49C5-BA8E-2D8E2642008E}">
      <dgm:prSet/>
      <dgm:spPr/>
    </dgm:pt>
    <dgm:pt modelId="{949007AE-7198-46A9-BBF6-70B8AFB46B43}">
      <dgm:prSet phldrT="[Текст]" custT="1"/>
      <dgm:spPr/>
      <dgm:t>
        <a:bodyPr/>
        <a:lstStyle/>
        <a:p>
          <a:endParaRPr lang="ru-RU" sz="2800" dirty="0"/>
        </a:p>
      </dgm:t>
    </dgm:pt>
    <dgm:pt modelId="{93E14E23-3764-4BDB-B71B-E14B7A98AD2C}" type="parTrans" cxnId="{A50065D7-8A8C-49F9-9539-0C95B0C54006}">
      <dgm:prSet/>
      <dgm:spPr/>
    </dgm:pt>
    <dgm:pt modelId="{9CAC9BCB-641B-405A-80D9-2B1FA4EED217}" type="sibTrans" cxnId="{A50065D7-8A8C-49F9-9539-0C95B0C54006}">
      <dgm:prSet/>
      <dgm:spPr/>
    </dgm:pt>
    <dgm:pt modelId="{A9825D03-673D-4513-A536-B76E4404DEED}" type="pres">
      <dgm:prSet presAssocID="{25D630F5-2987-49A9-8994-CF5B6EF9DE31}" presName="linear" presStyleCnt="0">
        <dgm:presLayoutVars>
          <dgm:animLvl val="lvl"/>
          <dgm:resizeHandles val="exact"/>
        </dgm:presLayoutVars>
      </dgm:prSet>
      <dgm:spPr/>
      <dgm:t>
        <a:bodyPr/>
        <a:lstStyle/>
        <a:p>
          <a:endParaRPr lang="ru-RU"/>
        </a:p>
      </dgm:t>
    </dgm:pt>
    <dgm:pt modelId="{0E13259C-FB05-4C87-AE8E-CFCA5047B277}" type="pres">
      <dgm:prSet presAssocID="{9259F113-6C96-42BE-B7C7-1C53C4D70ABC}" presName="parentText" presStyleLbl="node1" presStyleIdx="0" presStyleCnt="1">
        <dgm:presLayoutVars>
          <dgm:chMax val="0"/>
          <dgm:bulletEnabled val="1"/>
        </dgm:presLayoutVars>
      </dgm:prSet>
      <dgm:spPr/>
      <dgm:t>
        <a:bodyPr/>
        <a:lstStyle/>
        <a:p>
          <a:endParaRPr lang="ru-RU"/>
        </a:p>
      </dgm:t>
    </dgm:pt>
    <dgm:pt modelId="{8ACE8CC2-D119-4493-9186-E12148EEF439}" type="pres">
      <dgm:prSet presAssocID="{9259F113-6C96-42BE-B7C7-1C53C4D70ABC}" presName="childText" presStyleLbl="revTx" presStyleIdx="0" presStyleCnt="1">
        <dgm:presLayoutVars>
          <dgm:bulletEnabled val="1"/>
        </dgm:presLayoutVars>
      </dgm:prSet>
      <dgm:spPr/>
      <dgm:t>
        <a:bodyPr/>
        <a:lstStyle/>
        <a:p>
          <a:endParaRPr lang="ru-RU"/>
        </a:p>
      </dgm:t>
    </dgm:pt>
  </dgm:ptLst>
  <dgm:cxnLst>
    <dgm:cxn modelId="{A99802CA-8B1B-430B-8002-B5A22F1CA0D8}" srcId="{9259F113-6C96-42BE-B7C7-1C53C4D70ABC}" destId="{031C27DE-C97A-4B16-A615-2C0FCC22873E}" srcOrd="4" destOrd="0" parTransId="{7AC172D5-6412-463F-B487-BD58E98F2267}" sibTransId="{D3D373DD-D30B-4D6E-BEFA-19CC9C7D94A8}"/>
    <dgm:cxn modelId="{D5200E97-F1B2-4AC5-A195-2C7B992678A9}" srcId="{9259F113-6C96-42BE-B7C7-1C53C4D70ABC}" destId="{60B673F3-7208-4110-B443-11025318F226}" srcOrd="1" destOrd="0" parTransId="{5B9715C1-959B-4846-A037-893B5D561285}" sibTransId="{15BC5DBB-80DC-4219-A465-967CDC8A5A35}"/>
    <dgm:cxn modelId="{D9E7CC88-0B69-456E-963B-29751A382416}" type="presOf" srcId="{949007AE-7198-46A9-BBF6-70B8AFB46B43}" destId="{8ACE8CC2-D119-4493-9186-E12148EEF439}" srcOrd="0" destOrd="0" presId="urn:microsoft.com/office/officeart/2005/8/layout/vList2"/>
    <dgm:cxn modelId="{477EFF51-1B90-498C-A1DB-2F7AB00EFF37}" type="presOf" srcId="{60B673F3-7208-4110-B443-11025318F226}" destId="{8ACE8CC2-D119-4493-9186-E12148EEF439}" srcOrd="0" destOrd="1" presId="urn:microsoft.com/office/officeart/2005/8/layout/vList2"/>
    <dgm:cxn modelId="{A0E2D6D4-C77B-4CD1-B10F-44EF8AAA4802}" type="presOf" srcId="{25D630F5-2987-49A9-8994-CF5B6EF9DE31}" destId="{A9825D03-673D-4513-A536-B76E4404DEED}" srcOrd="0" destOrd="0" presId="urn:microsoft.com/office/officeart/2005/8/layout/vList2"/>
    <dgm:cxn modelId="{6FA8884E-DEAC-4C85-866C-3C05951AF34A}" srcId="{9259F113-6C96-42BE-B7C7-1C53C4D70ABC}" destId="{0D0026E3-854C-4E5D-9FBE-6F129695D6AE}" srcOrd="3" destOrd="0" parTransId="{4AC9A71A-BCE1-4828-9FD7-C06C5F79F097}" sibTransId="{E6490D06-0D4C-4263-ACBD-D3CE7197017C}"/>
    <dgm:cxn modelId="{2BD14AA1-03F9-42AD-B9FB-BAB239FEBAC1}" type="presOf" srcId="{9259F113-6C96-42BE-B7C7-1C53C4D70ABC}" destId="{0E13259C-FB05-4C87-AE8E-CFCA5047B277}" srcOrd="0" destOrd="0" presId="urn:microsoft.com/office/officeart/2005/8/layout/vList2"/>
    <dgm:cxn modelId="{1E1604FC-531E-461D-9648-2BD1B4FA7670}" type="presOf" srcId="{031C27DE-C97A-4B16-A615-2C0FCC22873E}" destId="{8ACE8CC2-D119-4493-9186-E12148EEF439}" srcOrd="0" destOrd="4" presId="urn:microsoft.com/office/officeart/2005/8/layout/vList2"/>
    <dgm:cxn modelId="{C2EF3210-93A5-4FE0-8C3D-F274A22F7863}" type="presOf" srcId="{0D0026E3-854C-4E5D-9FBE-6F129695D6AE}" destId="{8ACE8CC2-D119-4493-9186-E12148EEF439}" srcOrd="0" destOrd="3" presId="urn:microsoft.com/office/officeart/2005/8/layout/vList2"/>
    <dgm:cxn modelId="{A50065D7-8A8C-49F9-9539-0C95B0C54006}" srcId="{9259F113-6C96-42BE-B7C7-1C53C4D70ABC}" destId="{949007AE-7198-46A9-BBF6-70B8AFB46B43}" srcOrd="0" destOrd="0" parTransId="{93E14E23-3764-4BDB-B71B-E14B7A98AD2C}" sibTransId="{9CAC9BCB-641B-405A-80D9-2B1FA4EED217}"/>
    <dgm:cxn modelId="{BF39CA8A-8D93-4574-ADDE-D99EAFC6967F}" srcId="{25D630F5-2987-49A9-8994-CF5B6EF9DE31}" destId="{9259F113-6C96-42BE-B7C7-1C53C4D70ABC}" srcOrd="0" destOrd="0" parTransId="{0DADACBF-9F50-441C-9B4C-D68BFA0C46FE}" sibTransId="{3D592128-18F7-4286-9B10-2229229AA75C}"/>
    <dgm:cxn modelId="{96ECF38C-A619-49C5-BA8E-2D8E2642008E}" srcId="{9259F113-6C96-42BE-B7C7-1C53C4D70ABC}" destId="{1D4BD0DC-386D-4357-A4BF-BACACCA943AD}" srcOrd="2" destOrd="0" parTransId="{ABDD1894-5B37-46F5-8535-9B3D932AC56B}" sibTransId="{801A234C-0E15-4D40-9898-6277C4A24DEB}"/>
    <dgm:cxn modelId="{55AA9049-1EDD-4364-81F8-C1C4FCFF2FC2}" type="presOf" srcId="{1D4BD0DC-386D-4357-A4BF-BACACCA943AD}" destId="{8ACE8CC2-D119-4493-9186-E12148EEF439}" srcOrd="0" destOrd="2" presId="urn:microsoft.com/office/officeart/2005/8/layout/vList2"/>
    <dgm:cxn modelId="{4343153B-3437-43D4-BDB2-2C3C4771E422}" type="presParOf" srcId="{A9825D03-673D-4513-A536-B76E4404DEED}" destId="{0E13259C-FB05-4C87-AE8E-CFCA5047B277}" srcOrd="0" destOrd="0" presId="urn:microsoft.com/office/officeart/2005/8/layout/vList2"/>
    <dgm:cxn modelId="{8EB8025C-E7EE-4E03-9A1C-7845A5E87DF0}" type="presParOf" srcId="{A9825D03-673D-4513-A536-B76E4404DEED}" destId="{8ACE8CC2-D119-4493-9186-E12148EEF439}"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94682C-42F9-4694-82D3-0B8C1C32B84A}">
      <dsp:nvSpPr>
        <dsp:cNvPr id="0" name=""/>
        <dsp:cNvSpPr/>
      </dsp:nvSpPr>
      <dsp:spPr>
        <a:xfrm>
          <a:off x="0" y="59282"/>
          <a:ext cx="8229600" cy="1010880"/>
        </a:xfrm>
        <a:prstGeom prst="roundRect">
          <a:avLst/>
        </a:prstGeom>
        <a:solidFill>
          <a:schemeClr val="accent2">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ru-RU" sz="2700" kern="1200" dirty="0" smtClean="0"/>
            <a:t>Государственные услуги оказываются на основе следующих основных принципов:</a:t>
          </a:r>
          <a:endParaRPr lang="ru-RU" sz="2700" kern="1200" dirty="0"/>
        </a:p>
      </dsp:txBody>
      <dsp:txXfrm>
        <a:off x="49347" y="108629"/>
        <a:ext cx="8130906" cy="912186"/>
      </dsp:txXfrm>
    </dsp:sp>
    <dsp:sp modelId="{D859C50D-B199-4355-92BA-A069BBB60927}">
      <dsp:nvSpPr>
        <dsp:cNvPr id="0" name=""/>
        <dsp:cNvSpPr/>
      </dsp:nvSpPr>
      <dsp:spPr>
        <a:xfrm>
          <a:off x="0" y="1070163"/>
          <a:ext cx="8229600" cy="42476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ru-RU" sz="2100" kern="1200" dirty="0" smtClean="0"/>
            <a:t>равного доступа </a:t>
          </a:r>
          <a:r>
            <a:rPr lang="ru-RU" sz="2100" kern="1200" dirty="0" err="1" smtClean="0"/>
            <a:t>услугополучателям</a:t>
          </a:r>
          <a:r>
            <a:rPr lang="ru-RU" sz="2100" kern="1200" dirty="0" smtClean="0"/>
            <a:t> без какой-либо дискриминации по мотивам происхождения, социального, должностного и имущественного положения, пола, расы, национальности, языка, отношения к религии, убеждений, места жительства или по любым иным обстоятельствам;</a:t>
          </a:r>
          <a:endParaRPr lang="ru-RU" sz="2100" kern="1200" dirty="0"/>
        </a:p>
        <a:p>
          <a:pPr marL="228600" lvl="1" indent="-228600" algn="l" defTabSz="933450">
            <a:lnSpc>
              <a:spcPct val="90000"/>
            </a:lnSpc>
            <a:spcBef>
              <a:spcPct val="0"/>
            </a:spcBef>
            <a:spcAft>
              <a:spcPct val="20000"/>
            </a:spcAft>
            <a:buChar char="••"/>
          </a:pPr>
          <a:r>
            <a:rPr lang="ru-RU" sz="2100" kern="1200" dirty="0" smtClean="0"/>
            <a:t>недопустимости проявлений бюрократизма и волокиты при оказании государственных услуг;</a:t>
          </a:r>
          <a:endParaRPr lang="ru-RU" sz="2100" kern="1200" dirty="0"/>
        </a:p>
        <a:p>
          <a:pPr marL="228600" lvl="1" indent="-228600" algn="l" defTabSz="933450">
            <a:lnSpc>
              <a:spcPct val="90000"/>
            </a:lnSpc>
            <a:spcBef>
              <a:spcPct val="0"/>
            </a:spcBef>
            <a:spcAft>
              <a:spcPct val="20000"/>
            </a:spcAft>
            <a:buChar char="••"/>
          </a:pPr>
          <a:r>
            <a:rPr lang="ru-RU" sz="2100" kern="1200" dirty="0" smtClean="0"/>
            <a:t>подотчетности и прозрачности в сфере оказания государственных услуг;</a:t>
          </a:r>
          <a:endParaRPr lang="ru-RU" sz="2100" kern="1200" dirty="0"/>
        </a:p>
        <a:p>
          <a:pPr marL="228600" lvl="1" indent="-228600" algn="l" defTabSz="933450">
            <a:lnSpc>
              <a:spcPct val="90000"/>
            </a:lnSpc>
            <a:spcBef>
              <a:spcPct val="0"/>
            </a:spcBef>
            <a:spcAft>
              <a:spcPct val="20000"/>
            </a:spcAft>
            <a:buChar char="••"/>
          </a:pPr>
          <a:r>
            <a:rPr lang="ru-RU" sz="2100" kern="1200" dirty="0" smtClean="0"/>
            <a:t>качества и доступности государственных услуг;</a:t>
          </a:r>
          <a:endParaRPr lang="ru-RU" sz="2100" kern="1200" dirty="0"/>
        </a:p>
        <a:p>
          <a:pPr marL="228600" lvl="1" indent="-228600" algn="l" defTabSz="933450">
            <a:lnSpc>
              <a:spcPct val="90000"/>
            </a:lnSpc>
            <a:spcBef>
              <a:spcPct val="0"/>
            </a:spcBef>
            <a:spcAft>
              <a:spcPct val="20000"/>
            </a:spcAft>
            <a:buChar char="••"/>
          </a:pPr>
          <a:r>
            <a:rPr lang="ru-RU" sz="2100" kern="1200" dirty="0" smtClean="0"/>
            <a:t>постоянного совершенствования процесса оказания государственных услуг;</a:t>
          </a:r>
          <a:endParaRPr lang="ru-RU" sz="2100" kern="1200" dirty="0"/>
        </a:p>
        <a:p>
          <a:pPr marL="228600" lvl="1" indent="-228600" algn="l" defTabSz="933450">
            <a:lnSpc>
              <a:spcPct val="90000"/>
            </a:lnSpc>
            <a:spcBef>
              <a:spcPct val="0"/>
            </a:spcBef>
            <a:spcAft>
              <a:spcPct val="20000"/>
            </a:spcAft>
            <a:buChar char="••"/>
          </a:pPr>
          <a:r>
            <a:rPr lang="ru-RU" sz="2100" kern="1200" smtClean="0"/>
            <a:t>экономичности и эффективности при оказании государственных услуг.</a:t>
          </a:r>
          <a:endParaRPr lang="ru-RU" sz="2100" kern="1200"/>
        </a:p>
      </dsp:txBody>
      <dsp:txXfrm>
        <a:off x="0" y="1070163"/>
        <a:ext cx="8229600" cy="42476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E8968-F4DB-405A-961B-DA7AE4DDF835}">
      <dsp:nvSpPr>
        <dsp:cNvPr id="0" name=""/>
        <dsp:cNvSpPr/>
      </dsp:nvSpPr>
      <dsp:spPr>
        <a:xfrm>
          <a:off x="0" y="28359"/>
          <a:ext cx="8229600" cy="44980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dirty="0" smtClean="0"/>
            <a:t>1. </a:t>
          </a:r>
          <a:r>
            <a:rPr lang="ru-RU" sz="1700" kern="1200" dirty="0" err="1" smtClean="0"/>
            <a:t>Услугополучатели</a:t>
          </a:r>
          <a:r>
            <a:rPr lang="ru-RU" sz="1700" kern="1200" dirty="0" smtClean="0"/>
            <a:t> имеют право:</a:t>
          </a:r>
          <a:endParaRPr lang="ru-RU" sz="1700" kern="1200" dirty="0"/>
        </a:p>
      </dsp:txBody>
      <dsp:txXfrm>
        <a:off x="21958" y="50317"/>
        <a:ext cx="8185684" cy="405891"/>
      </dsp:txXfrm>
    </dsp:sp>
    <dsp:sp modelId="{477269C9-D9D7-4B0D-81CF-C0CDA543A937}">
      <dsp:nvSpPr>
        <dsp:cNvPr id="0" name=""/>
        <dsp:cNvSpPr/>
      </dsp:nvSpPr>
      <dsp:spPr>
        <a:xfrm>
          <a:off x="0" y="478167"/>
          <a:ext cx="8229600" cy="3870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ru-RU" sz="1300" kern="1200" dirty="0" smtClean="0"/>
            <a:t>1</a:t>
          </a:r>
          <a:r>
            <a:rPr lang="ru-RU" sz="1300" kern="1200" dirty="0" smtClean="0">
              <a:solidFill>
                <a:schemeClr val="tx1"/>
              </a:solidFill>
            </a:rPr>
            <a:t>) получать в доступной форме от </a:t>
          </a:r>
          <a:r>
            <a:rPr lang="ru-RU" sz="1300" kern="1200" dirty="0" err="1" smtClean="0">
              <a:solidFill>
                <a:schemeClr val="tx1"/>
              </a:solidFill>
            </a:rPr>
            <a:t>услугодателя</a:t>
          </a:r>
          <a:r>
            <a:rPr lang="ru-RU" sz="1300" kern="1200" dirty="0" smtClean="0">
              <a:solidFill>
                <a:schemeClr val="tx1"/>
              </a:solidFill>
            </a:rPr>
            <a:t> полную и достоверную информацию о порядке предоставления государственной услуги;</a:t>
          </a:r>
          <a:endParaRPr lang="ru-RU" sz="1300" kern="1200" dirty="0">
            <a:solidFill>
              <a:schemeClr val="tx1"/>
            </a:solidFill>
          </a:endParaRPr>
        </a:p>
        <a:p>
          <a:pPr marL="114300" lvl="1" indent="-114300" algn="l" defTabSz="577850">
            <a:lnSpc>
              <a:spcPct val="90000"/>
            </a:lnSpc>
            <a:spcBef>
              <a:spcPct val="0"/>
            </a:spcBef>
            <a:spcAft>
              <a:spcPct val="20000"/>
            </a:spcAft>
            <a:buChar char="••"/>
          </a:pPr>
          <a:r>
            <a:rPr lang="ru-RU" sz="1300" kern="1200" dirty="0" smtClean="0">
              <a:solidFill>
                <a:schemeClr val="tx1"/>
              </a:solidFill>
            </a:rPr>
            <a:t>2) получать государственную услугу в соответствии с подзаконным нормативным правовым актом, определяющим порядок оказания государственной услуги;</a:t>
          </a:r>
          <a:endParaRPr lang="ru-RU" sz="1300" kern="1200" dirty="0">
            <a:solidFill>
              <a:schemeClr val="tx1"/>
            </a:solidFill>
          </a:endParaRPr>
        </a:p>
        <a:p>
          <a:pPr marL="114300" lvl="1" indent="-114300" algn="l" defTabSz="577850">
            <a:lnSpc>
              <a:spcPct val="90000"/>
            </a:lnSpc>
            <a:spcBef>
              <a:spcPct val="0"/>
            </a:spcBef>
            <a:spcAft>
              <a:spcPct val="20000"/>
            </a:spcAft>
            <a:buChar char="••"/>
          </a:pPr>
          <a:r>
            <a:rPr lang="ru-RU" sz="1300" kern="1200" dirty="0" smtClean="0">
              <a:solidFill>
                <a:schemeClr val="tx1"/>
              </a:solidFill>
            </a:rPr>
            <a:t>3) обжаловать решения, действия (бездействие) центрального государственного органа, местного исполнительного органа области, города республиканского значения, столицы, района, города областного значения, </a:t>
          </a:r>
          <a:r>
            <a:rPr lang="ru-RU" sz="1300" kern="1200" dirty="0" err="1" smtClean="0">
              <a:solidFill>
                <a:schemeClr val="tx1"/>
              </a:solidFill>
            </a:rPr>
            <a:t>акима</a:t>
          </a:r>
          <a:r>
            <a:rPr lang="ru-RU" sz="1300" kern="1200" dirty="0" smtClean="0">
              <a:solidFill>
                <a:schemeClr val="tx1"/>
              </a:solidFill>
            </a:rPr>
            <a:t> района в городе, города районного значения, поселка, села, сельского округа, а также </a:t>
          </a:r>
          <a:r>
            <a:rPr lang="ru-RU" sz="1300" kern="1200" dirty="0" err="1" smtClean="0">
              <a:solidFill>
                <a:schemeClr val="tx1"/>
              </a:solidFill>
            </a:rPr>
            <a:t>услугодателя</a:t>
          </a:r>
          <a:r>
            <a:rPr lang="ru-RU" sz="1300" kern="1200" dirty="0" smtClean="0">
              <a:solidFill>
                <a:schemeClr val="tx1"/>
              </a:solidFill>
            </a:rPr>
            <a:t> и (или) их должностных лиц, Государственной корпорации и (или) ее работников по вопросам оказания государственных услуг в порядке, установленном </a:t>
          </a:r>
          <a:r>
            <a:rPr lang="ru-RU" sz="1300" kern="1200" dirty="0" smtClean="0">
              <a:solidFill>
                <a:schemeClr val="tx1"/>
              </a:solidFill>
              <a:hlinkClick xmlns:r="http://schemas.openxmlformats.org/officeDocument/2006/relationships" r:id="rId1"/>
            </a:rPr>
            <a:t>законодательными</a:t>
          </a:r>
          <a:r>
            <a:rPr lang="ru-RU" sz="1300" kern="1200" dirty="0" smtClean="0">
              <a:solidFill>
                <a:schemeClr val="tx1"/>
              </a:solidFill>
            </a:rPr>
            <a:t> актами Республики Казахстан;</a:t>
          </a:r>
          <a:endParaRPr lang="ru-RU" sz="1300" kern="1200" dirty="0">
            <a:solidFill>
              <a:schemeClr val="tx1"/>
            </a:solidFill>
          </a:endParaRPr>
        </a:p>
        <a:p>
          <a:pPr marL="114300" lvl="1" indent="-114300" algn="l" defTabSz="577850">
            <a:lnSpc>
              <a:spcPct val="90000"/>
            </a:lnSpc>
            <a:spcBef>
              <a:spcPct val="0"/>
            </a:spcBef>
            <a:spcAft>
              <a:spcPct val="20000"/>
            </a:spcAft>
            <a:buChar char="••"/>
          </a:pPr>
          <a:r>
            <a:rPr lang="ru-RU" sz="1300" kern="1200" dirty="0" smtClean="0">
              <a:solidFill>
                <a:schemeClr val="tx1"/>
              </a:solidFill>
            </a:rPr>
            <a:t>4) получать государственную услугу в бумажной и (или) электронной форме в соответствии с </a:t>
          </a:r>
          <a:r>
            <a:rPr lang="ru-RU" sz="1300" kern="1200" dirty="0" smtClean="0">
              <a:solidFill>
                <a:schemeClr val="tx1"/>
              </a:solidFill>
              <a:hlinkClick xmlns:r="http://schemas.openxmlformats.org/officeDocument/2006/relationships" r:id="rId2" tooltip="Закон Республики Казахстан от 24 ноября 2015 года № 418-V "/>
            </a:rPr>
            <a:t>законодательством Республики Казахстан</a:t>
          </a:r>
          <a:r>
            <a:rPr lang="ru-RU" sz="1300" kern="1200" dirty="0" smtClean="0">
              <a:solidFill>
                <a:schemeClr val="tx1"/>
              </a:solidFill>
            </a:rPr>
            <a:t>;</a:t>
          </a:r>
          <a:endParaRPr lang="ru-RU" sz="1300" kern="1200" dirty="0">
            <a:solidFill>
              <a:schemeClr val="tx1"/>
            </a:solidFill>
          </a:endParaRPr>
        </a:p>
        <a:p>
          <a:pPr marL="114300" lvl="1" indent="-114300" algn="l" defTabSz="577850">
            <a:lnSpc>
              <a:spcPct val="90000"/>
            </a:lnSpc>
            <a:spcBef>
              <a:spcPct val="0"/>
            </a:spcBef>
            <a:spcAft>
              <a:spcPct val="20000"/>
            </a:spcAft>
            <a:buChar char="••"/>
          </a:pPr>
          <a:r>
            <a:rPr lang="ru-RU" sz="1300" kern="1200" dirty="0" smtClean="0">
              <a:solidFill>
                <a:schemeClr val="tx1"/>
              </a:solidFill>
            </a:rPr>
            <a:t>4-1) получать государственные услуги по принципу «одного заявления»;</a:t>
          </a:r>
          <a:endParaRPr lang="ru-RU" sz="1300" kern="1200" dirty="0">
            <a:solidFill>
              <a:schemeClr val="tx1"/>
            </a:solidFill>
          </a:endParaRPr>
        </a:p>
        <a:p>
          <a:pPr marL="114300" lvl="1" indent="-114300" algn="l" defTabSz="577850">
            <a:lnSpc>
              <a:spcPct val="90000"/>
            </a:lnSpc>
            <a:spcBef>
              <a:spcPct val="0"/>
            </a:spcBef>
            <a:spcAft>
              <a:spcPct val="20000"/>
            </a:spcAft>
            <a:buChar char="••"/>
          </a:pPr>
          <a:r>
            <a:rPr lang="ru-RU" sz="1300" kern="1200" dirty="0" smtClean="0">
              <a:solidFill>
                <a:schemeClr val="tx1"/>
              </a:solidFill>
            </a:rPr>
            <a:t>5) участвовать в публичных обсуждениях проектов подзаконных нормативных правовых актов, определяющих порядок оказания государственных услуг, в порядке, предусмотренном </a:t>
          </a:r>
          <a:r>
            <a:rPr lang="ru-RU" sz="1300" kern="1200" dirty="0" smtClean="0">
              <a:solidFill>
                <a:schemeClr val="tx1"/>
              </a:solidFill>
              <a:hlinkClick xmlns:r="http://schemas.openxmlformats.org/officeDocument/2006/relationships" r:id="rId3"/>
            </a:rPr>
            <a:t>статьей 15</a:t>
          </a:r>
          <a:r>
            <a:rPr lang="ru-RU" sz="1300" kern="1200" dirty="0" smtClean="0">
              <a:solidFill>
                <a:schemeClr val="tx1"/>
              </a:solidFill>
            </a:rPr>
            <a:t> настоящего Закона;</a:t>
          </a:r>
          <a:endParaRPr lang="ru-RU" sz="1300" kern="1200" dirty="0">
            <a:solidFill>
              <a:schemeClr val="tx1"/>
            </a:solidFill>
          </a:endParaRPr>
        </a:p>
        <a:p>
          <a:pPr marL="114300" lvl="1" indent="-114300" algn="l" defTabSz="577850">
            <a:lnSpc>
              <a:spcPct val="90000"/>
            </a:lnSpc>
            <a:spcBef>
              <a:spcPct val="0"/>
            </a:spcBef>
            <a:spcAft>
              <a:spcPct val="20000"/>
            </a:spcAft>
            <a:buChar char="••"/>
          </a:pPr>
          <a:r>
            <a:rPr lang="ru-RU" sz="1300" kern="1200" dirty="0" smtClean="0">
              <a:solidFill>
                <a:schemeClr val="tx1"/>
              </a:solidFill>
            </a:rPr>
            <a:t>6) обращаться в суд с иском о защите нарушенных прав, свобод и законных интересов в сфере оказания государственных услуг;</a:t>
          </a:r>
          <a:endParaRPr lang="ru-RU" sz="1300" kern="1200" dirty="0">
            <a:solidFill>
              <a:schemeClr val="tx1"/>
            </a:solidFill>
          </a:endParaRPr>
        </a:p>
        <a:p>
          <a:pPr marL="114300" lvl="1" indent="-114300" algn="l" defTabSz="577850">
            <a:lnSpc>
              <a:spcPct val="90000"/>
            </a:lnSpc>
            <a:spcBef>
              <a:spcPct val="0"/>
            </a:spcBef>
            <a:spcAft>
              <a:spcPct val="20000"/>
            </a:spcAft>
            <a:buChar char="••"/>
          </a:pPr>
          <a:r>
            <a:rPr lang="ru-RU" sz="1300" kern="1200" dirty="0" smtClean="0">
              <a:solidFill>
                <a:schemeClr val="tx1"/>
              </a:solidFill>
            </a:rPr>
            <a:t>7) использовать электронные документы в отношении себя и несовершеннолетних членов семьи из сервиса цифровых документов в соответствии с подзаконным нормативным правовым </a:t>
          </a:r>
          <a:r>
            <a:rPr lang="ru-RU" sz="1300" kern="1200" dirty="0" smtClean="0"/>
            <a:t>актом, определяющим порядок оказания государственной услуги.</a:t>
          </a:r>
          <a:endParaRPr lang="ru-RU" sz="1300" kern="1200" dirty="0"/>
        </a:p>
      </dsp:txBody>
      <dsp:txXfrm>
        <a:off x="0" y="478167"/>
        <a:ext cx="8229600" cy="3870900"/>
      </dsp:txXfrm>
    </dsp:sp>
    <dsp:sp modelId="{CE7337EA-B5DF-4CC5-913F-DA1F8FA69061}">
      <dsp:nvSpPr>
        <dsp:cNvPr id="0" name=""/>
        <dsp:cNvSpPr/>
      </dsp:nvSpPr>
      <dsp:spPr>
        <a:xfrm>
          <a:off x="0" y="4349067"/>
          <a:ext cx="8229600" cy="114367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ru-RU" sz="1700" kern="1200" dirty="0" smtClean="0"/>
            <a:t>2. Иностранцы, лица без гражданства и иностранные юридические лица получают государственные услуги наравне с гражданами и юридическими лицами Республики Казахстан, если иное не предусмотрено законами Республики Казахстан.</a:t>
          </a:r>
          <a:endParaRPr lang="ru-RU" sz="1700" kern="1200" dirty="0"/>
        </a:p>
      </dsp:txBody>
      <dsp:txXfrm>
        <a:off x="55830" y="4404897"/>
        <a:ext cx="8117940" cy="10320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EF188-96F2-405D-8037-8B7B3A53570C}">
      <dsp:nvSpPr>
        <dsp:cNvPr id="0" name=""/>
        <dsp:cNvSpPr/>
      </dsp:nvSpPr>
      <dsp:spPr>
        <a:xfrm>
          <a:off x="4114800" y="1490499"/>
          <a:ext cx="2251813" cy="781621"/>
        </a:xfrm>
        <a:custGeom>
          <a:avLst/>
          <a:gdLst/>
          <a:ahLst/>
          <a:cxnLst/>
          <a:rect l="0" t="0" r="0" b="0"/>
          <a:pathLst>
            <a:path>
              <a:moveTo>
                <a:pt x="0" y="0"/>
              </a:moveTo>
              <a:lnTo>
                <a:pt x="0" y="390810"/>
              </a:lnTo>
              <a:lnTo>
                <a:pt x="2251813" y="390810"/>
              </a:lnTo>
              <a:lnTo>
                <a:pt x="2251813" y="78162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5094C3-719A-41D4-94D9-040DC3DBC372}">
      <dsp:nvSpPr>
        <dsp:cNvPr id="0" name=""/>
        <dsp:cNvSpPr/>
      </dsp:nvSpPr>
      <dsp:spPr>
        <a:xfrm>
          <a:off x="1862986" y="1490499"/>
          <a:ext cx="2251813" cy="781621"/>
        </a:xfrm>
        <a:custGeom>
          <a:avLst/>
          <a:gdLst/>
          <a:ahLst/>
          <a:cxnLst/>
          <a:rect l="0" t="0" r="0" b="0"/>
          <a:pathLst>
            <a:path>
              <a:moveTo>
                <a:pt x="2251813" y="0"/>
              </a:moveTo>
              <a:lnTo>
                <a:pt x="2251813" y="390810"/>
              </a:lnTo>
              <a:lnTo>
                <a:pt x="0" y="390810"/>
              </a:lnTo>
              <a:lnTo>
                <a:pt x="0" y="78162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8DC4D8-51C3-47AC-8472-653810EAA98B}">
      <dsp:nvSpPr>
        <dsp:cNvPr id="0" name=""/>
        <dsp:cNvSpPr/>
      </dsp:nvSpPr>
      <dsp:spPr>
        <a:xfrm>
          <a:off x="1162468" y="192505"/>
          <a:ext cx="5904663" cy="129799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i="0" u="none" kern="1200" smtClean="0"/>
            <a:t>При оказании государственных услуг не допускается истребования от услугополучателей:</a:t>
          </a:r>
          <a:endParaRPr lang="ru-RU" sz="1800" b="1" i="0" u="none" kern="1200" dirty="0"/>
        </a:p>
      </dsp:txBody>
      <dsp:txXfrm>
        <a:off x="1162468" y="192505"/>
        <a:ext cx="5904663" cy="1297993"/>
      </dsp:txXfrm>
    </dsp:sp>
    <dsp:sp modelId="{7CCA731C-8CE3-48B7-8EC0-A57DBAB4B190}">
      <dsp:nvSpPr>
        <dsp:cNvPr id="0" name=""/>
        <dsp:cNvSpPr/>
      </dsp:nvSpPr>
      <dsp:spPr>
        <a:xfrm>
          <a:off x="1984" y="2272120"/>
          <a:ext cx="3722005" cy="348852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i="0" u="none" kern="1200" dirty="0" smtClean="0"/>
            <a:t>1) документов и сведений, которые могут быть получены из информационных систем, используемых для оказания государственных услуг, или </a:t>
          </a:r>
          <a:r>
            <a:rPr lang="ru-RU" sz="1800" b="1" i="0" u="none" kern="1200" dirty="0" smtClean="0">
              <a:hlinkClick xmlns:r="http://schemas.openxmlformats.org/officeDocument/2006/relationships" r:id="rId1"/>
            </a:rPr>
            <a:t>сервиса цифровых документов</a:t>
          </a:r>
          <a:r>
            <a:rPr lang="ru-RU" sz="1800" b="1" i="0" u="none" kern="1200" dirty="0" smtClean="0"/>
            <a:t>;</a:t>
          </a:r>
          <a:endParaRPr lang="ru-RU" sz="1800" b="1" i="0" u="none" kern="1200" dirty="0"/>
        </a:p>
      </dsp:txBody>
      <dsp:txXfrm>
        <a:off x="1984" y="2272120"/>
        <a:ext cx="3722005" cy="3488523"/>
      </dsp:txXfrm>
    </dsp:sp>
    <dsp:sp modelId="{0EC6E480-72AE-40DB-B124-B9FF65F0D18F}">
      <dsp:nvSpPr>
        <dsp:cNvPr id="0" name=""/>
        <dsp:cNvSpPr/>
      </dsp:nvSpPr>
      <dsp:spPr>
        <a:xfrm>
          <a:off x="4505610" y="2272120"/>
          <a:ext cx="3722005" cy="348852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i="0" u="none" kern="1200" dirty="0" smtClean="0"/>
            <a:t>2) нотариально засвидетельствованных копий документов, оригиналы которых представлены для сверки </a:t>
          </a:r>
          <a:r>
            <a:rPr lang="ru-RU" sz="1800" b="1" i="0" u="none" kern="1200" dirty="0" err="1" smtClean="0"/>
            <a:t>услугодателю</a:t>
          </a:r>
          <a:r>
            <a:rPr lang="ru-RU" sz="1800" b="1" i="0" u="none" kern="1200" dirty="0" smtClean="0"/>
            <a:t>, Государственной корпорации, за исключением случаев, предусмотренных </a:t>
          </a:r>
          <a:r>
            <a:rPr lang="ru-RU" sz="1800" b="1" i="0" u="none" kern="1200" dirty="0" smtClean="0">
              <a:hlinkClick xmlns:r="http://schemas.openxmlformats.org/officeDocument/2006/relationships" r:id="rId2"/>
            </a:rPr>
            <a:t>законодательством</a:t>
          </a:r>
          <a:r>
            <a:rPr lang="ru-RU" sz="1800" b="1" i="0" u="none" kern="1200" dirty="0" smtClean="0"/>
            <a:t> Республики Казахстан, регулирующим вопросы пенсионного и социального обеспечения.</a:t>
          </a:r>
          <a:endParaRPr lang="ru-RU" sz="1800" b="1" i="0" u="none" kern="1200" dirty="0"/>
        </a:p>
      </dsp:txBody>
      <dsp:txXfrm>
        <a:off x="4505610" y="2272120"/>
        <a:ext cx="3722005" cy="34885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13259C-FB05-4C87-AE8E-CFCA5047B277}">
      <dsp:nvSpPr>
        <dsp:cNvPr id="0" name=""/>
        <dsp:cNvSpPr/>
      </dsp:nvSpPr>
      <dsp:spPr>
        <a:xfrm>
          <a:off x="0" y="40087"/>
          <a:ext cx="8229600" cy="12168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ru-RU" sz="2400" b="1" kern="1200" dirty="0" smtClean="0"/>
            <a:t>Статья 12. Реестр государственных услуг</a:t>
          </a:r>
          <a:endParaRPr lang="ru-RU" sz="2400" kern="1200" dirty="0"/>
        </a:p>
      </dsp:txBody>
      <dsp:txXfrm>
        <a:off x="59399" y="99486"/>
        <a:ext cx="8110802" cy="1098002"/>
      </dsp:txXfrm>
    </dsp:sp>
    <dsp:sp modelId="{8ACE8CC2-D119-4493-9186-E12148EEF439}">
      <dsp:nvSpPr>
        <dsp:cNvPr id="0" name=""/>
        <dsp:cNvSpPr/>
      </dsp:nvSpPr>
      <dsp:spPr>
        <a:xfrm>
          <a:off x="0" y="1256888"/>
          <a:ext cx="8229600" cy="444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5560" rIns="199136" bIns="35560" numCol="1" spcCol="1270" anchor="t" anchorCtr="0">
          <a:noAutofit/>
        </a:bodyPr>
        <a:lstStyle/>
        <a:p>
          <a:pPr marL="285750" lvl="1" indent="-285750" algn="l" defTabSz="1244600">
            <a:lnSpc>
              <a:spcPct val="90000"/>
            </a:lnSpc>
            <a:spcBef>
              <a:spcPct val="0"/>
            </a:spcBef>
            <a:spcAft>
              <a:spcPct val="20000"/>
            </a:spcAft>
            <a:buChar char="••"/>
          </a:pPr>
          <a:endParaRPr lang="ru-RU" sz="2800" kern="1200" dirty="0"/>
        </a:p>
        <a:p>
          <a:pPr marL="285750" lvl="1" indent="-285750" algn="l" defTabSz="1244600">
            <a:lnSpc>
              <a:spcPct val="90000"/>
            </a:lnSpc>
            <a:spcBef>
              <a:spcPct val="0"/>
            </a:spcBef>
            <a:spcAft>
              <a:spcPct val="20000"/>
            </a:spcAft>
            <a:buChar char="••"/>
          </a:pPr>
          <a:r>
            <a:rPr lang="ru-RU" sz="2800" kern="1200" dirty="0" smtClean="0"/>
            <a:t>1. Государственные услуги подлежат включению в реестр государственных услуг.</a:t>
          </a:r>
          <a:endParaRPr lang="ru-RU" sz="2800" kern="1200" dirty="0"/>
        </a:p>
        <a:p>
          <a:pPr marL="285750" lvl="1" indent="-285750" algn="l" defTabSz="1244600">
            <a:lnSpc>
              <a:spcPct val="90000"/>
            </a:lnSpc>
            <a:spcBef>
              <a:spcPct val="0"/>
            </a:spcBef>
            <a:spcAft>
              <a:spcPct val="20000"/>
            </a:spcAft>
            <a:buChar char="••"/>
          </a:pPr>
          <a:endParaRPr lang="ru-RU" sz="2800" kern="1200" dirty="0"/>
        </a:p>
        <a:p>
          <a:pPr marL="285750" lvl="1" indent="-285750" algn="l" defTabSz="1244600">
            <a:lnSpc>
              <a:spcPct val="90000"/>
            </a:lnSpc>
            <a:spcBef>
              <a:spcPct val="0"/>
            </a:spcBef>
            <a:spcAft>
              <a:spcPct val="20000"/>
            </a:spcAft>
            <a:buChar char="••"/>
          </a:pPr>
          <a:endParaRPr lang="ru-RU" sz="2800" kern="1200" dirty="0"/>
        </a:p>
        <a:p>
          <a:pPr marL="285750" lvl="1" indent="-285750" algn="l" defTabSz="1244600">
            <a:lnSpc>
              <a:spcPct val="90000"/>
            </a:lnSpc>
            <a:spcBef>
              <a:spcPct val="0"/>
            </a:spcBef>
            <a:spcAft>
              <a:spcPct val="20000"/>
            </a:spcAft>
            <a:buChar char="••"/>
          </a:pPr>
          <a:r>
            <a:rPr lang="ru-RU" sz="2800" kern="1200" dirty="0" smtClean="0"/>
            <a:t>2. Порядок ведения реестра государственных услуг, а также его структура определяются уполномоченным органом в сфере оказания государственных услуг.</a:t>
          </a:r>
          <a:endParaRPr lang="ru-RU" sz="2800" kern="1200" dirty="0"/>
        </a:p>
      </dsp:txBody>
      <dsp:txXfrm>
        <a:off x="0" y="1256888"/>
        <a:ext cx="8229600" cy="44401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13.08.2025</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13.08.2025</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13.08.2025</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13.08.2025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13.08.2025</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hyperlink" Target="https://online.zakon.kz/Document/?doc_id=37312788" TargetMode="External"/><Relationship Id="rId2" Type="http://schemas.openxmlformats.org/officeDocument/2006/relationships/hyperlink" Target="https://online.zakon.kz/Document/?doc_id=3839674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adilet.zan.kz/rus/docs/V2000021660" TargetMode="External"/><Relationship Id="rId2" Type="http://schemas.openxmlformats.org/officeDocument/2006/relationships/hyperlink" Target="http://adilet.zan.kz/rus/docs/V150001220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online.zakon.kz/Document/?doc_id=3351617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hyperlink" Target="https://online.zakon.kz/Document/?doc_id=3388590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online.zakon.kz/Document/?doc_id=31396226" TargetMode="External"/><Relationship Id="rId2" Type="http://schemas.openxmlformats.org/officeDocument/2006/relationships/hyperlink" Target="https://online.zakon.kz/Document/?doc_id=3143226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779912" y="5301208"/>
            <a:ext cx="4953000" cy="855386"/>
          </a:xfrm>
        </p:spPr>
        <p:txBody>
          <a:bodyPr/>
          <a:lstStyle/>
          <a:p>
            <a:pPr algn="r"/>
            <a:r>
              <a:rPr lang="ru-RU" dirty="0" smtClean="0"/>
              <a:t>Юрист:  </a:t>
            </a:r>
            <a:r>
              <a:rPr lang="ru-RU" dirty="0" err="1" smtClean="0"/>
              <a:t>Бисенов</a:t>
            </a:r>
            <a:r>
              <a:rPr lang="ru-RU" dirty="0" smtClean="0"/>
              <a:t> Р.М.</a:t>
            </a:r>
            <a:endParaRPr lang="ru-RU" dirty="0"/>
          </a:p>
        </p:txBody>
      </p:sp>
      <p:sp>
        <p:nvSpPr>
          <p:cNvPr id="6" name="Заголовок 1"/>
          <p:cNvSpPr>
            <a:spLocks noGrp="1"/>
          </p:cNvSpPr>
          <p:nvPr>
            <p:ph type="ctrTitle"/>
          </p:nvPr>
        </p:nvSpPr>
        <p:spPr>
          <a:xfrm>
            <a:off x="457200" y="188641"/>
            <a:ext cx="8458200" cy="3683272"/>
          </a:xfrm>
        </p:spPr>
        <p:txBody>
          <a:bodyPr>
            <a:normAutofit/>
          </a:bodyPr>
          <a:lstStyle/>
          <a:p>
            <a:pPr algn="ctr"/>
            <a:r>
              <a:rPr lang="ru-RU" dirty="0" smtClean="0"/>
              <a:t>ДОКЛАД</a:t>
            </a:r>
            <a:br>
              <a:rPr lang="ru-RU" dirty="0" smtClean="0"/>
            </a:br>
            <a:r>
              <a:rPr lang="ru-RU" dirty="0" smtClean="0"/>
              <a:t>государственные услуги в здравоохранении</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620688"/>
          <a:ext cx="8229600" cy="5953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836712"/>
          <a:ext cx="8229600" cy="5737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1445096"/>
          </a:xfrm>
        </p:spPr>
        <p:txBody>
          <a:bodyPr>
            <a:noAutofit/>
          </a:bodyPr>
          <a:lstStyle/>
          <a:p>
            <a:r>
              <a:rPr lang="ru-RU" sz="2400" b="1" dirty="0" smtClean="0"/>
              <a:t>Статья 13. Общие требования к разработке и утверждению подзаконного нормативного правового акта, определяющего порядок оказания государственной услуги</a:t>
            </a:r>
            <a:r>
              <a:rPr lang="ru-RU" sz="2400" dirty="0" smtClean="0"/>
              <a:t/>
            </a:r>
            <a:br>
              <a:rPr lang="ru-RU" sz="2400" dirty="0" smtClean="0"/>
            </a:br>
            <a:endParaRPr lang="ru-RU" sz="2400" b="1" dirty="0"/>
          </a:p>
        </p:txBody>
      </p:sp>
      <p:sp>
        <p:nvSpPr>
          <p:cNvPr id="3" name="Содержимое 2"/>
          <p:cNvSpPr>
            <a:spLocks noGrp="1"/>
          </p:cNvSpPr>
          <p:nvPr>
            <p:ph idx="1"/>
          </p:nvPr>
        </p:nvSpPr>
        <p:spPr/>
        <p:txBody>
          <a:bodyPr>
            <a:normAutofit fontScale="70000" lnSpcReduction="20000"/>
          </a:bodyPr>
          <a:lstStyle/>
          <a:p>
            <a:pPr fontAlgn="base"/>
            <a:r>
              <a:rPr lang="ru-RU" dirty="0" smtClean="0"/>
              <a:t>Для обеспечения единых требований к качеству оказания государственных услуг центральными государственными органами разрабатываются и утверждаются подзаконные </a:t>
            </a:r>
            <a:r>
              <a:rPr lang="ru-RU" dirty="0" smtClean="0">
                <a:hlinkClick r:id="rId2"/>
              </a:rPr>
              <a:t>нормативные правовые акты</a:t>
            </a:r>
            <a:r>
              <a:rPr lang="ru-RU" dirty="0" smtClean="0"/>
              <a:t>, определяющие порядок оказания государственных услуг, в том числе для государственных услуг, оказываемых загранучреждениями Республики Казахстан, местными исполнительными органами областей, городов республиканского значения, столицы, районов, городов областного значения, </a:t>
            </a:r>
            <a:r>
              <a:rPr lang="ru-RU" dirty="0" err="1" smtClean="0"/>
              <a:t>акимами</a:t>
            </a:r>
            <a:r>
              <a:rPr lang="ru-RU" dirty="0" smtClean="0"/>
              <a:t> районов в городе, городов районного значения, поселков, сел, сельских округов.</a:t>
            </a:r>
          </a:p>
          <a:p>
            <a:pPr fontAlgn="base"/>
            <a:r>
              <a:rPr lang="ru-RU" dirty="0" smtClean="0"/>
              <a:t>Разработка и согласование проектов подзаконных нормативных правовых актов, определяющих порядок оказания государственных услуг, осуществляются в соответствии с </a:t>
            </a:r>
            <a:r>
              <a:rPr lang="ru-RU" dirty="0" smtClean="0">
                <a:hlinkClick r:id="rId3"/>
              </a:rPr>
              <a:t>Законом</a:t>
            </a:r>
            <a:r>
              <a:rPr lang="ru-RU" dirty="0" smtClean="0"/>
              <a:t> Республики Казахстан «О правовых актах».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251521" y="116632"/>
          <a:ext cx="8640958" cy="6371939"/>
        </p:xfrm>
        <a:graphic>
          <a:graphicData uri="http://schemas.openxmlformats.org/drawingml/2006/table">
            <a:tbl>
              <a:tblPr firstRow="1" bandRow="1">
                <a:tableStyleId>{8A107856-5554-42FB-B03E-39F5DBC370BA}</a:tableStyleId>
              </a:tblPr>
              <a:tblGrid>
                <a:gridCol w="691328">
                  <a:extLst>
                    <a:ext uri="{9D8B030D-6E8A-4147-A177-3AD203B41FA5}">
                      <a16:colId xmlns:a16="http://schemas.microsoft.com/office/drawing/2014/main" val="20000"/>
                    </a:ext>
                  </a:extLst>
                </a:gridCol>
                <a:gridCol w="831680">
                  <a:extLst>
                    <a:ext uri="{9D8B030D-6E8A-4147-A177-3AD203B41FA5}">
                      <a16:colId xmlns:a16="http://schemas.microsoft.com/office/drawing/2014/main" val="20001"/>
                    </a:ext>
                  </a:extLst>
                </a:gridCol>
                <a:gridCol w="907288">
                  <a:extLst>
                    <a:ext uri="{9D8B030D-6E8A-4147-A177-3AD203B41FA5}">
                      <a16:colId xmlns:a16="http://schemas.microsoft.com/office/drawing/2014/main" val="20002"/>
                    </a:ext>
                  </a:extLst>
                </a:gridCol>
                <a:gridCol w="302430">
                  <a:extLst>
                    <a:ext uri="{9D8B030D-6E8A-4147-A177-3AD203B41FA5}">
                      <a16:colId xmlns:a16="http://schemas.microsoft.com/office/drawing/2014/main" val="20003"/>
                    </a:ext>
                  </a:extLst>
                </a:gridCol>
                <a:gridCol w="939681">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gridCol w="475241">
                  <a:extLst>
                    <a:ext uri="{9D8B030D-6E8A-4147-A177-3AD203B41FA5}">
                      <a16:colId xmlns:a16="http://schemas.microsoft.com/office/drawing/2014/main" val="20006"/>
                    </a:ext>
                  </a:extLst>
                </a:gridCol>
                <a:gridCol w="1058502">
                  <a:extLst>
                    <a:ext uri="{9D8B030D-6E8A-4147-A177-3AD203B41FA5}">
                      <a16:colId xmlns:a16="http://schemas.microsoft.com/office/drawing/2014/main" val="20007"/>
                    </a:ext>
                  </a:extLst>
                </a:gridCol>
                <a:gridCol w="2354688">
                  <a:extLst>
                    <a:ext uri="{9D8B030D-6E8A-4147-A177-3AD203B41FA5}">
                      <a16:colId xmlns:a16="http://schemas.microsoft.com/office/drawing/2014/main" val="20008"/>
                    </a:ext>
                  </a:extLst>
                </a:gridCol>
              </a:tblGrid>
              <a:tr h="1330349">
                <a:tc>
                  <a:txBody>
                    <a:bodyPr/>
                    <a:lstStyle/>
                    <a:p>
                      <a:pPr algn="ctr">
                        <a:lnSpc>
                          <a:spcPct val="115000"/>
                        </a:lnSpc>
                        <a:spcAft>
                          <a:spcPts val="750"/>
                        </a:spcAft>
                      </a:pPr>
                      <a:r>
                        <a:rPr lang="ru-RU" sz="1050" b="0" dirty="0" smtClean="0"/>
                        <a:t>00601007</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Выдача выписки из медицинской карты стационарного больного</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Физические лица</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МЗ</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Медицинские организации, оказывающие стационарную помощь</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Медицинские организации, оказывающие стационарную помощь, </a:t>
                      </a:r>
                    </a:p>
                    <a:p>
                      <a:pPr algn="l">
                        <a:lnSpc>
                          <a:spcPct val="115000"/>
                        </a:lnSpc>
                        <a:spcAft>
                          <a:spcPts val="750"/>
                        </a:spcAft>
                      </a:pPr>
                      <a:r>
                        <a:rPr lang="ru-RU" sz="1050" b="0" dirty="0" err="1"/>
                        <a:t>веб-портал</a:t>
                      </a:r>
                      <a:r>
                        <a:rPr lang="ru-RU" sz="1050" b="0" dirty="0"/>
                        <a:t> «электронного правительства»</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Бесплатно</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Электронная (частично автоматизирован-ная)/бумажная</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«Об утверждении Правил оказания стационарной помощи» </a:t>
                      </a:r>
                      <a:r>
                        <a:rPr lang="ru-RU" sz="1050" b="0" u="none" strike="noStrike" dirty="0">
                          <a:hlinkClick r:id="rId2"/>
                        </a:rPr>
                        <a:t>приказ</a:t>
                      </a:r>
                      <a:r>
                        <a:rPr lang="ru-RU" sz="1050" b="0" dirty="0"/>
                        <a:t> Министра здравоохранения и социального развития Республики Казахстан от 29 сентября 2015 года № 761.</a:t>
                      </a:r>
                    </a:p>
                    <a:p>
                      <a:pPr algn="l">
                        <a:lnSpc>
                          <a:spcPct val="115000"/>
                        </a:lnSpc>
                        <a:spcAft>
                          <a:spcPts val="750"/>
                        </a:spcAft>
                      </a:pPr>
                      <a:r>
                        <a:rPr lang="ru-RU" sz="1050" b="0" dirty="0"/>
                        <a:t>Зарегистрирован в Реестре государственной регистрации нормативных правовых актов № 12204.</a:t>
                      </a:r>
                      <a:endParaRPr lang="ru-RU" sz="1050" b="0" dirty="0">
                        <a:latin typeface="Calibri"/>
                        <a:ea typeface="Calibri"/>
                        <a:cs typeface="Times New Roman"/>
                      </a:endParaRPr>
                    </a:p>
                  </a:txBody>
                  <a:tcPr marL="0" marR="0" marT="0" marB="0" anchor="ctr"/>
                </a:tc>
                <a:extLst>
                  <a:ext uri="{0D108BD9-81ED-4DB2-BD59-A6C34878D82A}">
                    <a16:rowId xmlns:a16="http://schemas.microsoft.com/office/drawing/2014/main" val="10000"/>
                  </a:ext>
                </a:extLst>
              </a:tr>
              <a:tr h="2089162">
                <a:tc>
                  <a:txBody>
                    <a:bodyPr/>
                    <a:lstStyle/>
                    <a:p>
                      <a:pPr algn="ctr">
                        <a:lnSpc>
                          <a:spcPct val="115000"/>
                        </a:lnSpc>
                        <a:spcAft>
                          <a:spcPts val="750"/>
                        </a:spcAft>
                      </a:pPr>
                      <a:r>
                        <a:rPr lang="ru-RU" sz="1050" b="0" dirty="0"/>
                        <a:t>00601005</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Выдача листа о временной нетрудоспособности</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Физические лица</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МЗ</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Субъекты здравоохранения</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Субъекты здравоохранения, </a:t>
                      </a:r>
                      <a:r>
                        <a:rPr lang="ru-RU" sz="1050" b="0" dirty="0" err="1"/>
                        <a:t>веб-портал</a:t>
                      </a:r>
                      <a:r>
                        <a:rPr lang="ru-RU" sz="1050" b="0" dirty="0"/>
                        <a:t> «электронного правительства»</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Бесплатно</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Электронная (частично </a:t>
                      </a:r>
                      <a:r>
                        <a:rPr lang="ru-RU" sz="1050" b="0" dirty="0" err="1"/>
                        <a:t>автоматизирован-ная</a:t>
                      </a:r>
                      <a:r>
                        <a:rPr lang="ru-RU" sz="1050" b="0" dirty="0"/>
                        <a:t>)/бумажная</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«Об утверждении правил проведения экспертизы временной нетрудоспособности, а также выдачи листа или справки о временной нетрудоспособности» </a:t>
                      </a:r>
                      <a:r>
                        <a:rPr lang="ru-RU" sz="1050" b="0" u="none" strike="noStrike" dirty="0">
                          <a:hlinkClick r:id="rId3"/>
                        </a:rPr>
                        <a:t>приказ</a:t>
                      </a:r>
                      <a:r>
                        <a:rPr lang="ru-RU" sz="1050" b="0" dirty="0"/>
                        <a:t> Министра здравоохранения Республики Казахстан от 18 ноября 2020 года № ҚР ДСМ-198/2020.</a:t>
                      </a:r>
                    </a:p>
                    <a:p>
                      <a:pPr algn="l">
                        <a:lnSpc>
                          <a:spcPct val="115000"/>
                        </a:lnSpc>
                        <a:spcAft>
                          <a:spcPts val="750"/>
                        </a:spcAft>
                      </a:pPr>
                      <a:r>
                        <a:rPr lang="ru-RU" sz="1050" b="0" dirty="0"/>
                        <a:t>Зарегистрирован в Министерстве юстиции Республики Казахстан 20 ноября 2020 года № 21660.</a:t>
                      </a:r>
                      <a:endParaRPr lang="ru-RU" sz="1050" b="0" dirty="0">
                        <a:latin typeface="Calibri"/>
                        <a:ea typeface="Calibri"/>
                        <a:cs typeface="Times New Roman"/>
                      </a:endParaRPr>
                    </a:p>
                  </a:txBody>
                  <a:tcPr marL="0" marR="0" marT="0" marB="0" anchor="ctr"/>
                </a:tc>
                <a:extLst>
                  <a:ext uri="{0D108BD9-81ED-4DB2-BD59-A6C34878D82A}">
                    <a16:rowId xmlns:a16="http://schemas.microsoft.com/office/drawing/2014/main" val="10001"/>
                  </a:ext>
                </a:extLst>
              </a:tr>
              <a:tr h="2304256">
                <a:tc>
                  <a:txBody>
                    <a:bodyPr/>
                    <a:lstStyle/>
                    <a:p>
                      <a:pPr algn="ctr">
                        <a:lnSpc>
                          <a:spcPct val="115000"/>
                        </a:lnSpc>
                        <a:spcAft>
                          <a:spcPts val="750"/>
                        </a:spcAft>
                      </a:pPr>
                      <a:r>
                        <a:rPr lang="ru-RU" sz="1050" b="0" dirty="0"/>
                        <a:t>00601006</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Выдача справки о временной </a:t>
                      </a:r>
                      <a:r>
                        <a:rPr lang="ru-RU" sz="1050" b="0" dirty="0" err="1"/>
                        <a:t>нетрудоспособ-ности</a:t>
                      </a:r>
                      <a:endParaRPr lang="ru-RU" sz="1050" b="0" dirty="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Физические лица</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МЗ</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Субъекты здравоохранения</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Субъекты здравоохранения, веб-портал «электронного правительства»</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Бесплатно</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a:t>Электронная (частично автоматизирован-ная)/бумажная</a:t>
                      </a:r>
                      <a:endParaRPr lang="ru-RU" sz="1050" b="0">
                        <a:latin typeface="Calibri"/>
                        <a:ea typeface="Calibri"/>
                        <a:cs typeface="Times New Roman"/>
                      </a:endParaRPr>
                    </a:p>
                  </a:txBody>
                  <a:tcPr marL="0" marR="0" marT="0" marB="0" anchor="ctr"/>
                </a:tc>
                <a:tc>
                  <a:txBody>
                    <a:bodyPr/>
                    <a:lstStyle/>
                    <a:p>
                      <a:pPr algn="l">
                        <a:lnSpc>
                          <a:spcPct val="115000"/>
                        </a:lnSpc>
                        <a:spcAft>
                          <a:spcPts val="750"/>
                        </a:spcAft>
                      </a:pPr>
                      <a:r>
                        <a:rPr lang="ru-RU" sz="1050" b="0" dirty="0"/>
                        <a:t>«Об утверждении правил проведения экспертизы временной нетрудоспособности, а также выдачи листа или справки о временной нетрудоспособности» </a:t>
                      </a:r>
                      <a:r>
                        <a:rPr lang="ru-RU" sz="1050" b="0" u="none" strike="noStrike" dirty="0">
                          <a:hlinkClick r:id="rId3"/>
                        </a:rPr>
                        <a:t>приказ</a:t>
                      </a:r>
                      <a:r>
                        <a:rPr lang="ru-RU" sz="1050" b="0" dirty="0"/>
                        <a:t> Министра здравоохранения Республики Казахстан от 18 ноября 2020 года № ҚР ДСМ-198/2020.Зарегистрирован в Министерстве юстиции Республики Казахстан 20 ноября 2020 года № 21660.</a:t>
                      </a:r>
                      <a:endParaRPr lang="ru-RU" sz="1050" b="0" dirty="0">
                        <a:latin typeface="Calibri"/>
                        <a:ea typeface="Calibri"/>
                        <a:cs typeface="Times New Roman"/>
                      </a:endParaRPr>
                    </a:p>
                  </a:txBody>
                  <a:tcPr marL="0" marR="0" marT="0" marB="0"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2646040"/>
          </a:xfrm>
        </p:spPr>
        <p:txBody>
          <a:bodyPr>
            <a:normAutofit fontScale="90000"/>
          </a:bodyPr>
          <a:lstStyle/>
          <a:p>
            <a:pPr fontAlgn="base"/>
            <a:r>
              <a:rPr lang="ru-RU" sz="3100" dirty="0" smtClean="0"/>
              <a:t>Государственные услуги в республике Казахстан регламентируются</a:t>
            </a:r>
            <a:r>
              <a:rPr lang="ru-RU" sz="3100" b="1" dirty="0" smtClean="0"/>
              <a:t> Законом Республики Казахстан « О государственных услугах» от </a:t>
            </a:r>
            <a:r>
              <a:rPr lang="ru-RU" sz="3100" dirty="0" smtClean="0"/>
              <a:t>15 апреля 2013 года</a:t>
            </a:r>
            <a:br>
              <a:rPr lang="ru-RU" sz="3100" dirty="0" smtClean="0"/>
            </a:br>
            <a:r>
              <a:rPr lang="ru-RU" sz="3100" dirty="0" smtClean="0"/>
              <a:t>Многие путают понятия государственная услуга в здравоохранении и медицинская услуга.</a:t>
            </a:r>
            <a:r>
              <a:rPr lang="ru-RU" sz="3200" dirty="0" smtClean="0"/>
              <a:t/>
            </a:r>
            <a:br>
              <a:rPr lang="ru-RU" sz="3200" dirty="0" smtClean="0"/>
            </a:br>
            <a:endParaRPr lang="ru-RU" sz="3200" dirty="0"/>
          </a:p>
        </p:txBody>
      </p:sp>
      <p:sp>
        <p:nvSpPr>
          <p:cNvPr id="3" name="Содержимое 2"/>
          <p:cNvSpPr>
            <a:spLocks noGrp="1"/>
          </p:cNvSpPr>
          <p:nvPr>
            <p:ph idx="1"/>
          </p:nvPr>
        </p:nvSpPr>
        <p:spPr>
          <a:xfrm>
            <a:off x="457200" y="3861048"/>
            <a:ext cx="8229600" cy="2713488"/>
          </a:xfrm>
        </p:spPr>
        <p:txBody>
          <a:bodyPr>
            <a:normAutofit fontScale="70000" lnSpcReduction="20000"/>
          </a:bodyPr>
          <a:lstStyle/>
          <a:p>
            <a:pPr fontAlgn="base"/>
            <a:r>
              <a:rPr lang="ru-RU" dirty="0" smtClean="0"/>
              <a:t>Согласно 5 ст. 2 Закона  </a:t>
            </a:r>
          </a:p>
          <a:p>
            <a:pPr fontAlgn="base">
              <a:lnSpc>
                <a:spcPct val="120000"/>
              </a:lnSpc>
            </a:pPr>
            <a:r>
              <a:rPr lang="ru-RU" dirty="0" smtClean="0"/>
              <a:t>5) </a:t>
            </a:r>
            <a:r>
              <a:rPr lang="ru-RU" b="1" i="1" u="sng" dirty="0" smtClean="0"/>
              <a:t>государственная услуга</a:t>
            </a:r>
            <a:r>
              <a:rPr lang="ru-RU" dirty="0" smtClean="0"/>
              <a:t> - </a:t>
            </a:r>
            <a:r>
              <a:rPr lang="ru-RU" b="1" i="1" dirty="0" smtClean="0"/>
              <a:t>одна из форм реализации отдельных государственных функций или их совокупности, осуществляемых по обращению или без обращения </a:t>
            </a:r>
            <a:r>
              <a:rPr lang="ru-RU" b="1" i="1" dirty="0" err="1" smtClean="0"/>
              <a:t>услугополучателей</a:t>
            </a:r>
            <a:r>
              <a:rPr lang="ru-RU" b="1" i="1" dirty="0" smtClean="0"/>
              <a:t> и направленных на реализацию их прав, свобод и законных интересов, предоставление им соответствующих материальных или нематериальных благ;</a:t>
            </a:r>
            <a:endParaRPr lang="ru-RU"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Согласно п.181 ст. 1  </a:t>
            </a:r>
            <a:r>
              <a:rPr lang="ru-RU" b="1" dirty="0" smtClean="0"/>
              <a:t>Кодекс Республики Казахстан «О здоровье народа и системе здравоохранения»</a:t>
            </a:r>
            <a:endParaRPr lang="ru-RU" dirty="0"/>
          </a:p>
        </p:txBody>
      </p:sp>
      <p:sp>
        <p:nvSpPr>
          <p:cNvPr id="3" name="Содержимое 2"/>
          <p:cNvSpPr>
            <a:spLocks noGrp="1"/>
          </p:cNvSpPr>
          <p:nvPr>
            <p:ph idx="1"/>
          </p:nvPr>
        </p:nvSpPr>
        <p:spPr>
          <a:xfrm>
            <a:off x="457200" y="2996952"/>
            <a:ext cx="8229600" cy="3577584"/>
          </a:xfrm>
        </p:spPr>
        <p:txBody>
          <a:bodyPr>
            <a:normAutofit/>
          </a:bodyPr>
          <a:lstStyle/>
          <a:p>
            <a:pPr>
              <a:lnSpc>
                <a:spcPct val="150000"/>
              </a:lnSpc>
            </a:pPr>
            <a:r>
              <a:rPr lang="ru-RU" sz="2400" dirty="0" smtClean="0"/>
              <a:t>181) </a:t>
            </a:r>
            <a:r>
              <a:rPr lang="ru-RU" sz="2400" b="1" i="1" u="sng" dirty="0" smtClean="0"/>
              <a:t>медицинские услуги</a:t>
            </a:r>
            <a:r>
              <a:rPr lang="ru-RU" sz="2400" dirty="0" smtClean="0"/>
              <a:t> - </a:t>
            </a:r>
            <a:r>
              <a:rPr lang="ru-RU" sz="2400" b="1" i="1" dirty="0" smtClean="0"/>
              <a:t>действия субъектов здравоохранения, имеющие профилактическую, диагностическую, лечебную, реабилитационную и паллиативную направленность по отношению к конкретному человеку;</a:t>
            </a:r>
            <a:endParaRPr lang="ru-RU"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809832"/>
          </a:xfrm>
        </p:spPr>
        <p:txBody>
          <a:bodyPr>
            <a:normAutofit fontScale="62500" lnSpcReduction="20000"/>
          </a:bodyPr>
          <a:lstStyle/>
          <a:p>
            <a:pPr fontAlgn="base">
              <a:lnSpc>
                <a:spcPct val="120000"/>
              </a:lnSpc>
            </a:pPr>
            <a:r>
              <a:rPr lang="ru-RU" dirty="0" smtClean="0"/>
              <a:t>3) </a:t>
            </a:r>
            <a:r>
              <a:rPr lang="ru-RU" b="1" dirty="0" err="1" smtClean="0"/>
              <a:t>услугополучатель</a:t>
            </a:r>
            <a:r>
              <a:rPr lang="ru-RU" dirty="0" smtClean="0"/>
              <a:t> - </a:t>
            </a:r>
            <a:r>
              <a:rPr lang="ru-RU" b="1" i="1" dirty="0" smtClean="0"/>
              <a:t>физические и юридические лица,</a:t>
            </a:r>
            <a:r>
              <a:rPr lang="ru-RU" dirty="0" smtClean="0"/>
              <a:t> за исключением центральных государственных органов, загранучреждений Республики Казахстан, местных исполнительных органов областей, городов республиканского значения, столицы, районов, городов областного значения, </a:t>
            </a:r>
            <a:r>
              <a:rPr lang="ru-RU" dirty="0" err="1" smtClean="0"/>
              <a:t>акимов</a:t>
            </a:r>
            <a:r>
              <a:rPr lang="ru-RU" dirty="0" smtClean="0"/>
              <a:t> районов в городе, городов районного значения, поселков, сел, сельских округов;</a:t>
            </a:r>
          </a:p>
          <a:p>
            <a:pPr fontAlgn="base">
              <a:lnSpc>
                <a:spcPct val="120000"/>
              </a:lnSpc>
            </a:pPr>
            <a:r>
              <a:rPr lang="ru-RU" dirty="0" smtClean="0"/>
              <a:t>4) </a:t>
            </a:r>
            <a:r>
              <a:rPr lang="ru-RU" b="1" dirty="0" err="1" smtClean="0"/>
              <a:t>услугодатель</a:t>
            </a:r>
            <a:r>
              <a:rPr lang="ru-RU" dirty="0" smtClean="0"/>
              <a:t> - </a:t>
            </a:r>
            <a:r>
              <a:rPr lang="ru-RU" b="1" i="1" dirty="0" smtClean="0"/>
              <a:t>центральные государственные органы, загранучреждения Республики Казахстан, местные исполнительные органы областей, городов республиканского значения,</a:t>
            </a:r>
            <a:r>
              <a:rPr lang="ru-RU" dirty="0" smtClean="0"/>
              <a:t> столицы, районов, городов областного значения, </a:t>
            </a:r>
            <a:r>
              <a:rPr lang="ru-RU" dirty="0" err="1" smtClean="0"/>
              <a:t>акимы</a:t>
            </a:r>
            <a:r>
              <a:rPr lang="ru-RU" dirty="0" smtClean="0"/>
              <a:t> районов в городе, городов районного значения, поселков, сел, сельских округов, а также физические и юридические лица, оказывающие государственные услуги в соответствии с законодательством Республики Казахстан;</a:t>
            </a:r>
          </a:p>
          <a:p>
            <a:pPr fontAlgn="base">
              <a:lnSpc>
                <a:spcPct val="120000"/>
              </a:lnSpc>
            </a:pPr>
            <a:r>
              <a:rPr lang="ru-RU" i="1" dirty="0" smtClean="0"/>
              <a:t>Статья дополнена подпунктом 4-1 в соответствии с </a:t>
            </a:r>
            <a:r>
              <a:rPr lang="ru-RU" i="1" u="sng" dirty="0" smtClean="0">
                <a:hlinkClick r:id="rId2"/>
              </a:rPr>
              <a:t>Законом</a:t>
            </a:r>
            <a:r>
              <a:rPr lang="ru-RU" i="1" dirty="0" smtClean="0"/>
              <a:t> РК от 14.07.22 г. № 141-VII</a:t>
            </a:r>
            <a:endParaRPr lang="ru-RU" dirty="0" smtClean="0"/>
          </a:p>
          <a:p>
            <a:pPr fontAlgn="base">
              <a:lnSpc>
                <a:spcPct val="120000"/>
              </a:lnSpc>
            </a:pPr>
            <a:r>
              <a:rPr lang="ru-RU" dirty="0" smtClean="0"/>
              <a:t>4-1) общественно значимая услуга - государственная услуга, осуществляемая на непрерывной основе и направленная на удовлетворение законных интересов общества;</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57808"/>
          </a:xfrm>
        </p:spPr>
        <p:txBody>
          <a:bodyPr>
            <a:noAutofit/>
          </a:bodyPr>
          <a:lstStyle/>
          <a:p>
            <a:r>
              <a:rPr lang="ru-RU" sz="2000" b="1" dirty="0" smtClean="0"/>
              <a:t>Статья 3. Основные принципы оказания государственных услуг</a:t>
            </a:r>
            <a:r>
              <a:rPr lang="ru-RU" sz="2000" dirty="0" smtClean="0"/>
              <a:t/>
            </a:r>
            <a:br>
              <a:rPr lang="ru-RU" sz="2000" dirty="0" smtClean="0"/>
            </a:br>
            <a:endParaRPr lang="ru-RU" sz="2000" dirty="0"/>
          </a:p>
        </p:txBody>
      </p:sp>
      <p:graphicFrame>
        <p:nvGraphicFramePr>
          <p:cNvPr id="4" name="Содержимое 3"/>
          <p:cNvGraphicFramePr>
            <a:graphicFrameLocks noGrp="1"/>
          </p:cNvGraphicFramePr>
          <p:nvPr>
            <p:ph idx="1"/>
          </p:nvPr>
        </p:nvGraphicFramePr>
        <p:xfrm>
          <a:off x="457200" y="1196752"/>
          <a:ext cx="8229600" cy="53770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20688"/>
            <a:ext cx="7211144" cy="360040"/>
          </a:xfrm>
        </p:spPr>
        <p:txBody>
          <a:bodyPr>
            <a:noAutofit/>
          </a:bodyPr>
          <a:lstStyle/>
          <a:p>
            <a:r>
              <a:rPr lang="ru-RU" sz="2800" b="1" dirty="0" smtClean="0"/>
              <a:t>Статья 4. Права </a:t>
            </a:r>
            <a:r>
              <a:rPr lang="ru-RU" sz="2800" b="1" dirty="0" err="1" smtClean="0"/>
              <a:t>услугополучателей</a:t>
            </a:r>
            <a:endParaRPr lang="ru-RU" sz="2800" dirty="0"/>
          </a:p>
        </p:txBody>
      </p:sp>
      <p:graphicFrame>
        <p:nvGraphicFramePr>
          <p:cNvPr id="4" name="Содержимое 3"/>
          <p:cNvGraphicFramePr>
            <a:graphicFrameLocks noGrp="1"/>
          </p:cNvGraphicFramePr>
          <p:nvPr>
            <p:ph idx="1"/>
          </p:nvPr>
        </p:nvGraphicFramePr>
        <p:xfrm>
          <a:off x="457200" y="1052736"/>
          <a:ext cx="8229600" cy="55211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557808"/>
          </a:xfrm>
        </p:spPr>
        <p:txBody>
          <a:bodyPr>
            <a:normAutofit/>
          </a:bodyPr>
          <a:lstStyle/>
          <a:p>
            <a:r>
              <a:rPr lang="ru-RU" sz="2400" b="1" dirty="0" smtClean="0"/>
              <a:t>Статья 5. Права и обязанности </a:t>
            </a:r>
            <a:r>
              <a:rPr lang="ru-RU" sz="2400" b="1" dirty="0" err="1" smtClean="0"/>
              <a:t>услугодателей</a:t>
            </a:r>
            <a:endParaRPr lang="ru-RU" sz="2400" dirty="0"/>
          </a:p>
        </p:txBody>
      </p:sp>
      <p:sp>
        <p:nvSpPr>
          <p:cNvPr id="3" name="Содержимое 2"/>
          <p:cNvSpPr>
            <a:spLocks noGrp="1"/>
          </p:cNvSpPr>
          <p:nvPr>
            <p:ph idx="1"/>
          </p:nvPr>
        </p:nvSpPr>
        <p:spPr>
          <a:xfrm>
            <a:off x="457200" y="1124744"/>
            <a:ext cx="8229600" cy="5449792"/>
          </a:xfrm>
        </p:spPr>
        <p:txBody>
          <a:bodyPr>
            <a:noAutofit/>
          </a:bodyPr>
          <a:lstStyle/>
          <a:p>
            <a:pPr fontAlgn="base"/>
            <a:r>
              <a:rPr lang="ru-RU" sz="1800" b="1" i="1" dirty="0" smtClean="0"/>
              <a:t>2. </a:t>
            </a:r>
            <a:r>
              <a:rPr lang="ru-RU" sz="1800" b="1" i="1" dirty="0" err="1" smtClean="0"/>
              <a:t>Услугодатели</a:t>
            </a:r>
            <a:r>
              <a:rPr lang="ru-RU" sz="1800" b="1" i="1" dirty="0" smtClean="0"/>
              <a:t> обязаны</a:t>
            </a:r>
            <a:r>
              <a:rPr lang="ru-RU" sz="1800" dirty="0" smtClean="0"/>
              <a:t>:</a:t>
            </a:r>
          </a:p>
          <a:p>
            <a:pPr fontAlgn="base"/>
            <a:r>
              <a:rPr lang="ru-RU" sz="1800" dirty="0" smtClean="0"/>
              <a:t>1) оказывать государственные услуги в соответствии с подзаконными нормативными правовыми актами, определяющими порядок оказания государственных услуг;</a:t>
            </a:r>
          </a:p>
          <a:p>
            <a:pPr fontAlgn="base"/>
            <a:r>
              <a:rPr lang="ru-RU" sz="1800" dirty="0" smtClean="0"/>
              <a:t>2) создавать необходимые условия для лиц с ограниченными возможностями при получении ими государственных услуг;</a:t>
            </a:r>
          </a:p>
          <a:p>
            <a:pPr fontAlgn="base"/>
            <a:r>
              <a:rPr lang="ru-RU" sz="1800" dirty="0" smtClean="0"/>
              <a:t>3) предоставлять полную и достоверную информацию о порядке оказания государственных услуг </a:t>
            </a:r>
            <a:r>
              <a:rPr lang="ru-RU" sz="1800" dirty="0" err="1" smtClean="0"/>
              <a:t>услугополучателям</a:t>
            </a:r>
            <a:r>
              <a:rPr lang="ru-RU" sz="1800" dirty="0" smtClean="0"/>
              <a:t> в доступной форме;</a:t>
            </a:r>
          </a:p>
          <a:p>
            <a:pPr fontAlgn="base"/>
            <a:r>
              <a:rPr lang="ru-RU" sz="1800" dirty="0" smtClean="0"/>
              <a:t>4) предоставлять центральным государственным органам, местным исполнительным органам областей, городов республиканского значения, столицы, районов, городов областного значения, </a:t>
            </a:r>
            <a:r>
              <a:rPr lang="ru-RU" sz="1800" dirty="0" err="1" smtClean="0"/>
              <a:t>акимам</a:t>
            </a:r>
            <a:r>
              <a:rPr lang="ru-RU" sz="1800" dirty="0" smtClean="0"/>
              <a:t> районов в городе, городов районного значения, поселков, сел, сельских округов, иным </a:t>
            </a:r>
            <a:r>
              <a:rPr lang="ru-RU" sz="1800" dirty="0" err="1" smtClean="0"/>
              <a:t>услугодателям</a:t>
            </a:r>
            <a:r>
              <a:rPr lang="ru-RU" sz="1800" dirty="0" smtClean="0"/>
              <a:t>, Государственной корпорации документы и информацию, необходимые для оказания государственных услуг, в том числе посредством интеграции информационных систем, в соответствии с </a:t>
            </a:r>
            <a:r>
              <a:rPr lang="ru-RU" sz="1800" u="sng" dirty="0" smtClean="0">
                <a:hlinkClick r:id="rId2"/>
              </a:rPr>
              <a:t>законодательством</a:t>
            </a:r>
            <a:r>
              <a:rPr lang="ru-RU" sz="1800" dirty="0" smtClean="0"/>
              <a:t> Республики Казахстан;</a:t>
            </a:r>
          </a:p>
          <a:p>
            <a:endParaRPr lang="ru-RU"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557808"/>
          </a:xfrm>
        </p:spPr>
        <p:txBody>
          <a:bodyPr>
            <a:normAutofit/>
          </a:bodyPr>
          <a:lstStyle/>
          <a:p>
            <a:r>
              <a:rPr lang="ru-RU" sz="2400" b="1" dirty="0" smtClean="0"/>
              <a:t>Статья 5. Права и обязанности </a:t>
            </a:r>
            <a:r>
              <a:rPr lang="ru-RU" sz="2400" b="1" dirty="0" err="1" smtClean="0"/>
              <a:t>услугодателей</a:t>
            </a:r>
            <a:endParaRPr lang="ru-RU" sz="2400" dirty="0"/>
          </a:p>
        </p:txBody>
      </p:sp>
      <p:sp>
        <p:nvSpPr>
          <p:cNvPr id="3" name="Содержимое 2"/>
          <p:cNvSpPr>
            <a:spLocks noGrp="1"/>
          </p:cNvSpPr>
          <p:nvPr>
            <p:ph idx="1"/>
          </p:nvPr>
        </p:nvSpPr>
        <p:spPr>
          <a:xfrm>
            <a:off x="457200" y="1124744"/>
            <a:ext cx="8229600" cy="5449792"/>
          </a:xfrm>
        </p:spPr>
        <p:txBody>
          <a:bodyPr>
            <a:noAutofit/>
          </a:bodyPr>
          <a:lstStyle/>
          <a:p>
            <a:pPr fontAlgn="base"/>
            <a:r>
              <a:rPr lang="ru-RU" sz="1700" dirty="0" smtClean="0"/>
              <a:t>5) обеспечить доставку результата государственной услуги в Государственную корпорацию, оказываемой через Государственную корпорацию, не позднее чем за сутки до истечения срока оказания государственной услуги, установленного подзаконным нормативным правовым актом, определяющим порядок оказания государственной услуги, за исключением государственных услуг, оказываемых в течение одного рабочего дня;</a:t>
            </a:r>
          </a:p>
          <a:p>
            <a:pPr fontAlgn="base"/>
            <a:r>
              <a:rPr lang="ru-RU" sz="1700" dirty="0" smtClean="0"/>
              <a:t>6) повышать квалификацию работников в сфере оказания государственных услуг, а также обучать навыкам общения с лицами с инвалидностью;</a:t>
            </a:r>
          </a:p>
          <a:p>
            <a:pPr fontAlgn="base"/>
            <a:r>
              <a:rPr lang="ru-RU" sz="1700" dirty="0" smtClean="0"/>
              <a:t>7) рассматривать жалобы </a:t>
            </a:r>
            <a:r>
              <a:rPr lang="ru-RU" sz="1700" dirty="0" err="1" smtClean="0"/>
              <a:t>услугополучателей</a:t>
            </a:r>
            <a:r>
              <a:rPr lang="ru-RU" sz="1700" dirty="0" smtClean="0"/>
              <a:t> и информировать их о результатах рассмотрения в сроки, установленные настоящим Законом;</a:t>
            </a:r>
          </a:p>
          <a:p>
            <a:pPr fontAlgn="base"/>
            <a:r>
              <a:rPr lang="ru-RU" sz="1700" dirty="0" smtClean="0"/>
              <a:t>8) обеспечивать возможность получения информации </a:t>
            </a:r>
            <a:r>
              <a:rPr lang="ru-RU" sz="1700" dirty="0" err="1" smtClean="0"/>
              <a:t>услугополучателями</a:t>
            </a:r>
            <a:r>
              <a:rPr lang="ru-RU" sz="1700" dirty="0" smtClean="0"/>
              <a:t> о стадии исполнения государственной услуги;</a:t>
            </a:r>
          </a:p>
          <a:p>
            <a:pPr fontAlgn="base"/>
            <a:r>
              <a:rPr lang="ru-RU" sz="1700" dirty="0" smtClean="0"/>
              <a:t>9) принимать меры, направленные на восстановление нарушенных прав, свобод и законных интересов </a:t>
            </a:r>
            <a:r>
              <a:rPr lang="ru-RU" sz="1700" dirty="0" err="1" smtClean="0"/>
              <a:t>услугополучателей</a:t>
            </a:r>
            <a:r>
              <a:rPr lang="ru-RU" sz="1700" dirty="0" smtClean="0"/>
              <a:t>;</a:t>
            </a:r>
          </a:p>
          <a:p>
            <a:pPr fontAlgn="base"/>
            <a:r>
              <a:rPr lang="ru-RU" sz="1700" dirty="0" smtClean="0"/>
              <a:t>10) обеспечивать бесперебойное функционирование информационных систем, используемых для оказания государственных услуг, а также содержащих необходимые актуальные сведения для их оказания;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557808"/>
          </a:xfrm>
        </p:spPr>
        <p:txBody>
          <a:bodyPr>
            <a:normAutofit/>
          </a:bodyPr>
          <a:lstStyle/>
          <a:p>
            <a:r>
              <a:rPr lang="ru-RU" sz="2400" b="1" dirty="0" smtClean="0"/>
              <a:t>Статья 5. Права и обязанности </a:t>
            </a:r>
            <a:r>
              <a:rPr lang="ru-RU" sz="2400" b="1" dirty="0" err="1" smtClean="0"/>
              <a:t>услугодателей</a:t>
            </a:r>
            <a:endParaRPr lang="ru-RU" sz="2400" dirty="0"/>
          </a:p>
        </p:txBody>
      </p:sp>
      <p:sp>
        <p:nvSpPr>
          <p:cNvPr id="3" name="Содержимое 2"/>
          <p:cNvSpPr>
            <a:spLocks noGrp="1"/>
          </p:cNvSpPr>
          <p:nvPr>
            <p:ph idx="1"/>
          </p:nvPr>
        </p:nvSpPr>
        <p:spPr>
          <a:xfrm>
            <a:off x="457200" y="1124744"/>
            <a:ext cx="8229600" cy="5449792"/>
          </a:xfrm>
        </p:spPr>
        <p:txBody>
          <a:bodyPr>
            <a:noAutofit/>
          </a:bodyPr>
          <a:lstStyle/>
          <a:p>
            <a:pPr fontAlgn="base"/>
            <a:r>
              <a:rPr lang="ru-RU" sz="1800" dirty="0" smtClean="0"/>
              <a:t>11) обеспечивать внесение данных в информационную систему мониторинга оказания государственных услуг о стадии оказания государственной услуги в </a:t>
            </a:r>
            <a:r>
              <a:rPr lang="ru-RU" sz="1800" dirty="0" smtClean="0">
                <a:hlinkClick r:id="rId2"/>
              </a:rPr>
              <a:t>порядке</a:t>
            </a:r>
            <a:r>
              <a:rPr lang="ru-RU" sz="1800" dirty="0" smtClean="0"/>
              <a:t>, установленном уполномоченным органом в сфере информатизации;</a:t>
            </a:r>
          </a:p>
          <a:p>
            <a:pPr fontAlgn="base"/>
            <a:r>
              <a:rPr lang="ru-RU" sz="1800" dirty="0" smtClean="0"/>
              <a:t>12) получать письменное согласие или согласие, подтвержденное электронной цифровой подписью, либо согласие посредством абонентского устройства сотовой связи </a:t>
            </a:r>
            <a:r>
              <a:rPr lang="ru-RU" sz="1800" dirty="0" err="1" smtClean="0"/>
              <a:t>услугополучателя</a:t>
            </a:r>
            <a:r>
              <a:rPr lang="ru-RU" sz="1800" dirty="0" smtClean="0"/>
              <a:t> на использование сведений, составляющих охраняемую законом тайну, содержащихся в информационных системах, при оказании государственных услуг, если иное не предусмотрено </a:t>
            </a:r>
            <a:r>
              <a:rPr lang="ru-RU" sz="1800" dirty="0" smtClean="0">
                <a:hlinkClick r:id="rId3"/>
              </a:rPr>
              <a:t>законами Республики Казахстан</a:t>
            </a:r>
            <a:r>
              <a:rPr lang="ru-RU" sz="1800" dirty="0" smtClean="0"/>
              <a:t>;</a:t>
            </a:r>
          </a:p>
          <a:p>
            <a:pPr fontAlgn="base"/>
            <a:r>
              <a:rPr lang="ru-RU" sz="1800" dirty="0" smtClean="0"/>
              <a:t>13) использовать электронные документы из сервиса цифровых документов для оказания государственных услуг в случаях, предусмотренных подзаконными нормативными правовыми актами, определяющими порядок оказания государственных услуг;</a:t>
            </a:r>
          </a:p>
          <a:p>
            <a:pPr fontAlgn="base"/>
            <a:r>
              <a:rPr lang="ru-RU" sz="1800" dirty="0" smtClean="0"/>
              <a:t>14) отказывать в оказании государственных услуг в случаях и по основаниям, которые установлены законами Республики Казахстан.</a:t>
            </a:r>
          </a:p>
          <a:p>
            <a:pPr fontAlgn="base">
              <a:buNone/>
            </a:pPr>
            <a:endParaRPr lang="ru-RU" sz="1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993</Words>
  <Application>Microsoft Office PowerPoint</Application>
  <PresentationFormat>Экран (4:3)</PresentationFormat>
  <Paragraphs>87</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Calibri</vt:lpstr>
      <vt:lpstr>Georgia</vt:lpstr>
      <vt:lpstr>Times New Roman</vt:lpstr>
      <vt:lpstr>Trebuchet MS</vt:lpstr>
      <vt:lpstr>Wingdings 2</vt:lpstr>
      <vt:lpstr>Городская</vt:lpstr>
      <vt:lpstr>ДОКЛАД государственные услуги в здравоохранении </vt:lpstr>
      <vt:lpstr>Государственные услуги в республике Казахстан регламентируются Законом Республики Казахстан « О государственных услугах» от 15 апреля 2013 года Многие путают понятия государственная услуга в здравоохранении и медицинская услуга. </vt:lpstr>
      <vt:lpstr>Согласно п.181 ст. 1  Кодекс Республики Казахстан «О здоровье народа и системе здравоохранения»</vt:lpstr>
      <vt:lpstr>Презентация PowerPoint</vt:lpstr>
      <vt:lpstr>Статья 3. Основные принципы оказания государственных услуг </vt:lpstr>
      <vt:lpstr>Статья 4. Права услугополучателей</vt:lpstr>
      <vt:lpstr>Статья 5. Права и обязанности услугодателей</vt:lpstr>
      <vt:lpstr>Статья 5. Права и обязанности услугодателей</vt:lpstr>
      <vt:lpstr>Статья 5. Права и обязанности услугодателей</vt:lpstr>
      <vt:lpstr>Презентация PowerPoint</vt:lpstr>
      <vt:lpstr>Презентация PowerPoint</vt:lpstr>
      <vt:lpstr>Статья 13. Общие требования к разработке и утверждению подзаконного нормативного правового акта, определяющего порядок оказания государственной услуги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ДОКЛАД государственные услуги в здравоохранении </dc:title>
  <dc:creator>Диана Бисенова</dc:creator>
  <cp:lastModifiedBy>sestraotd</cp:lastModifiedBy>
  <cp:revision>3</cp:revision>
  <dcterms:modified xsi:type="dcterms:W3CDTF">2025-08-13T07:40:06Z</dcterms:modified>
</cp:coreProperties>
</file>